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8" r:id="rId20"/>
    <p:sldId id="279" r:id="rId21"/>
    <p:sldId id="280" r:id="rId22"/>
    <p:sldId id="281" r:id="rId23"/>
    <p:sldId id="282" r:id="rId24"/>
    <p:sldId id="283" r:id="rId25"/>
    <p:sldId id="284" r:id="rId26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252525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52525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52525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52525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5135" y="918794"/>
            <a:ext cx="6793230" cy="1305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252525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png"/><Relationship Id="rId18" Type="http://schemas.openxmlformats.org/officeDocument/2006/relationships/image" Target="../media/image158.png"/><Relationship Id="rId26" Type="http://schemas.openxmlformats.org/officeDocument/2006/relationships/image" Target="../media/image166.png"/><Relationship Id="rId3" Type="http://schemas.openxmlformats.org/officeDocument/2006/relationships/image" Target="../media/image143.png"/><Relationship Id="rId21" Type="http://schemas.openxmlformats.org/officeDocument/2006/relationships/image" Target="../media/image161.pn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17" Type="http://schemas.openxmlformats.org/officeDocument/2006/relationships/image" Target="../media/image157.png"/><Relationship Id="rId25" Type="http://schemas.openxmlformats.org/officeDocument/2006/relationships/image" Target="../media/image165.png"/><Relationship Id="rId33" Type="http://schemas.openxmlformats.org/officeDocument/2006/relationships/image" Target="../media/image173.jpg"/><Relationship Id="rId2" Type="http://schemas.openxmlformats.org/officeDocument/2006/relationships/image" Target="../media/image142.png"/><Relationship Id="rId16" Type="http://schemas.openxmlformats.org/officeDocument/2006/relationships/image" Target="../media/image156.png"/><Relationship Id="rId20" Type="http://schemas.openxmlformats.org/officeDocument/2006/relationships/image" Target="../media/image160.png"/><Relationship Id="rId29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24" Type="http://schemas.openxmlformats.org/officeDocument/2006/relationships/image" Target="../media/image164.png"/><Relationship Id="rId32" Type="http://schemas.openxmlformats.org/officeDocument/2006/relationships/image" Target="../media/image172.png"/><Relationship Id="rId5" Type="http://schemas.openxmlformats.org/officeDocument/2006/relationships/image" Target="../media/image145.png"/><Relationship Id="rId15" Type="http://schemas.openxmlformats.org/officeDocument/2006/relationships/image" Target="../media/image155.png"/><Relationship Id="rId23" Type="http://schemas.openxmlformats.org/officeDocument/2006/relationships/image" Target="../media/image163.png"/><Relationship Id="rId28" Type="http://schemas.openxmlformats.org/officeDocument/2006/relationships/image" Target="../media/image168.png"/><Relationship Id="rId10" Type="http://schemas.openxmlformats.org/officeDocument/2006/relationships/image" Target="../media/image150.png"/><Relationship Id="rId19" Type="http://schemas.openxmlformats.org/officeDocument/2006/relationships/image" Target="../media/image159.png"/><Relationship Id="rId31" Type="http://schemas.openxmlformats.org/officeDocument/2006/relationships/image" Target="../media/image171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Relationship Id="rId14" Type="http://schemas.openxmlformats.org/officeDocument/2006/relationships/image" Target="../media/image154.png"/><Relationship Id="rId22" Type="http://schemas.openxmlformats.org/officeDocument/2006/relationships/image" Target="../media/image162.png"/><Relationship Id="rId27" Type="http://schemas.openxmlformats.org/officeDocument/2006/relationships/image" Target="../media/image167.png"/><Relationship Id="rId30" Type="http://schemas.openxmlformats.org/officeDocument/2006/relationships/image" Target="../media/image1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openxmlformats.org/officeDocument/2006/relationships/image" Target="../media/image184.png"/><Relationship Id="rId18" Type="http://schemas.openxmlformats.org/officeDocument/2006/relationships/image" Target="../media/image189.png"/><Relationship Id="rId26" Type="http://schemas.openxmlformats.org/officeDocument/2006/relationships/image" Target="../media/image197.png"/><Relationship Id="rId3" Type="http://schemas.openxmlformats.org/officeDocument/2006/relationships/image" Target="../media/image175.png"/><Relationship Id="rId21" Type="http://schemas.openxmlformats.org/officeDocument/2006/relationships/image" Target="../media/image192.png"/><Relationship Id="rId7" Type="http://schemas.openxmlformats.org/officeDocument/2006/relationships/image" Target="../media/image178.png"/><Relationship Id="rId12" Type="http://schemas.openxmlformats.org/officeDocument/2006/relationships/image" Target="../media/image183.png"/><Relationship Id="rId17" Type="http://schemas.openxmlformats.org/officeDocument/2006/relationships/image" Target="../media/image188.png"/><Relationship Id="rId25" Type="http://schemas.openxmlformats.org/officeDocument/2006/relationships/image" Target="../media/image196.png"/><Relationship Id="rId2" Type="http://schemas.openxmlformats.org/officeDocument/2006/relationships/image" Target="../media/image174.png"/><Relationship Id="rId16" Type="http://schemas.openxmlformats.org/officeDocument/2006/relationships/image" Target="../media/image187.png"/><Relationship Id="rId20" Type="http://schemas.openxmlformats.org/officeDocument/2006/relationships/image" Target="../media/image191.png"/><Relationship Id="rId29" Type="http://schemas.openxmlformats.org/officeDocument/2006/relationships/image" Target="../media/image20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7.png"/><Relationship Id="rId11" Type="http://schemas.openxmlformats.org/officeDocument/2006/relationships/image" Target="../media/image182.png"/><Relationship Id="rId24" Type="http://schemas.openxmlformats.org/officeDocument/2006/relationships/image" Target="../media/image195.png"/><Relationship Id="rId5" Type="http://schemas.openxmlformats.org/officeDocument/2006/relationships/image" Target="../media/image76.png"/><Relationship Id="rId15" Type="http://schemas.openxmlformats.org/officeDocument/2006/relationships/image" Target="../media/image186.png"/><Relationship Id="rId23" Type="http://schemas.openxmlformats.org/officeDocument/2006/relationships/image" Target="../media/image194.png"/><Relationship Id="rId28" Type="http://schemas.openxmlformats.org/officeDocument/2006/relationships/image" Target="../media/image199.png"/><Relationship Id="rId10" Type="http://schemas.openxmlformats.org/officeDocument/2006/relationships/image" Target="../media/image181.png"/><Relationship Id="rId19" Type="http://schemas.openxmlformats.org/officeDocument/2006/relationships/image" Target="../media/image190.png"/><Relationship Id="rId31" Type="http://schemas.openxmlformats.org/officeDocument/2006/relationships/image" Target="../media/image202.jpg"/><Relationship Id="rId4" Type="http://schemas.openxmlformats.org/officeDocument/2006/relationships/image" Target="../media/image176.png"/><Relationship Id="rId9" Type="http://schemas.openxmlformats.org/officeDocument/2006/relationships/image" Target="../media/image180.png"/><Relationship Id="rId14" Type="http://schemas.openxmlformats.org/officeDocument/2006/relationships/image" Target="../media/image185.png"/><Relationship Id="rId22" Type="http://schemas.openxmlformats.org/officeDocument/2006/relationships/image" Target="../media/image193.png"/><Relationship Id="rId27" Type="http://schemas.openxmlformats.org/officeDocument/2006/relationships/image" Target="../media/image198.png"/><Relationship Id="rId30" Type="http://schemas.openxmlformats.org/officeDocument/2006/relationships/image" Target="../media/image20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13" Type="http://schemas.openxmlformats.org/officeDocument/2006/relationships/image" Target="../media/image214.png"/><Relationship Id="rId18" Type="http://schemas.openxmlformats.org/officeDocument/2006/relationships/image" Target="../media/image219.png"/><Relationship Id="rId26" Type="http://schemas.openxmlformats.org/officeDocument/2006/relationships/image" Target="../media/image227.png"/><Relationship Id="rId3" Type="http://schemas.openxmlformats.org/officeDocument/2006/relationships/image" Target="../media/image204.png"/><Relationship Id="rId21" Type="http://schemas.openxmlformats.org/officeDocument/2006/relationships/image" Target="../media/image222.png"/><Relationship Id="rId34" Type="http://schemas.openxmlformats.org/officeDocument/2006/relationships/image" Target="../media/image235.png"/><Relationship Id="rId7" Type="http://schemas.openxmlformats.org/officeDocument/2006/relationships/image" Target="../media/image208.png"/><Relationship Id="rId12" Type="http://schemas.openxmlformats.org/officeDocument/2006/relationships/image" Target="../media/image213.png"/><Relationship Id="rId17" Type="http://schemas.openxmlformats.org/officeDocument/2006/relationships/image" Target="../media/image218.png"/><Relationship Id="rId25" Type="http://schemas.openxmlformats.org/officeDocument/2006/relationships/image" Target="../media/image226.png"/><Relationship Id="rId33" Type="http://schemas.openxmlformats.org/officeDocument/2006/relationships/image" Target="../media/image234.png"/><Relationship Id="rId2" Type="http://schemas.openxmlformats.org/officeDocument/2006/relationships/image" Target="../media/image203.png"/><Relationship Id="rId16" Type="http://schemas.openxmlformats.org/officeDocument/2006/relationships/image" Target="../media/image217.png"/><Relationship Id="rId20" Type="http://schemas.openxmlformats.org/officeDocument/2006/relationships/image" Target="../media/image221.png"/><Relationship Id="rId29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11" Type="http://schemas.openxmlformats.org/officeDocument/2006/relationships/image" Target="../media/image212.png"/><Relationship Id="rId24" Type="http://schemas.openxmlformats.org/officeDocument/2006/relationships/image" Target="../media/image225.png"/><Relationship Id="rId32" Type="http://schemas.openxmlformats.org/officeDocument/2006/relationships/image" Target="../media/image233.png"/><Relationship Id="rId5" Type="http://schemas.openxmlformats.org/officeDocument/2006/relationships/image" Target="../media/image206.png"/><Relationship Id="rId15" Type="http://schemas.openxmlformats.org/officeDocument/2006/relationships/image" Target="../media/image216.png"/><Relationship Id="rId23" Type="http://schemas.openxmlformats.org/officeDocument/2006/relationships/image" Target="../media/image224.png"/><Relationship Id="rId28" Type="http://schemas.openxmlformats.org/officeDocument/2006/relationships/image" Target="../media/image229.png"/><Relationship Id="rId36" Type="http://schemas.openxmlformats.org/officeDocument/2006/relationships/image" Target="../media/image237.png"/><Relationship Id="rId10" Type="http://schemas.openxmlformats.org/officeDocument/2006/relationships/image" Target="../media/image211.png"/><Relationship Id="rId19" Type="http://schemas.openxmlformats.org/officeDocument/2006/relationships/image" Target="../media/image220.png"/><Relationship Id="rId31" Type="http://schemas.openxmlformats.org/officeDocument/2006/relationships/image" Target="../media/image232.png"/><Relationship Id="rId4" Type="http://schemas.openxmlformats.org/officeDocument/2006/relationships/image" Target="../media/image205.png"/><Relationship Id="rId9" Type="http://schemas.openxmlformats.org/officeDocument/2006/relationships/image" Target="../media/image210.png"/><Relationship Id="rId14" Type="http://schemas.openxmlformats.org/officeDocument/2006/relationships/image" Target="../media/image215.png"/><Relationship Id="rId22" Type="http://schemas.openxmlformats.org/officeDocument/2006/relationships/image" Target="../media/image223.png"/><Relationship Id="rId27" Type="http://schemas.openxmlformats.org/officeDocument/2006/relationships/image" Target="../media/image228.png"/><Relationship Id="rId30" Type="http://schemas.openxmlformats.org/officeDocument/2006/relationships/image" Target="../media/image231.png"/><Relationship Id="rId35" Type="http://schemas.openxmlformats.org/officeDocument/2006/relationships/image" Target="../media/image2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13" Type="http://schemas.openxmlformats.org/officeDocument/2006/relationships/image" Target="../media/image254.png"/><Relationship Id="rId3" Type="http://schemas.openxmlformats.org/officeDocument/2006/relationships/image" Target="../media/image244.png"/><Relationship Id="rId7" Type="http://schemas.openxmlformats.org/officeDocument/2006/relationships/image" Target="../media/image248.png"/><Relationship Id="rId12" Type="http://schemas.openxmlformats.org/officeDocument/2006/relationships/image" Target="../media/image253.png"/><Relationship Id="rId17" Type="http://schemas.openxmlformats.org/officeDocument/2006/relationships/image" Target="../media/image258.jpg"/><Relationship Id="rId2" Type="http://schemas.openxmlformats.org/officeDocument/2006/relationships/image" Target="../media/image243.png"/><Relationship Id="rId16" Type="http://schemas.openxmlformats.org/officeDocument/2006/relationships/image" Target="../media/image2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7.png"/><Relationship Id="rId11" Type="http://schemas.openxmlformats.org/officeDocument/2006/relationships/image" Target="../media/image252.png"/><Relationship Id="rId5" Type="http://schemas.openxmlformats.org/officeDocument/2006/relationships/image" Target="../media/image246.png"/><Relationship Id="rId15" Type="http://schemas.openxmlformats.org/officeDocument/2006/relationships/image" Target="../media/image256.png"/><Relationship Id="rId10" Type="http://schemas.openxmlformats.org/officeDocument/2006/relationships/image" Target="../media/image251.png"/><Relationship Id="rId4" Type="http://schemas.openxmlformats.org/officeDocument/2006/relationships/image" Target="../media/image245.png"/><Relationship Id="rId9" Type="http://schemas.openxmlformats.org/officeDocument/2006/relationships/image" Target="../media/image250.png"/><Relationship Id="rId14" Type="http://schemas.openxmlformats.org/officeDocument/2006/relationships/image" Target="../media/image2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13" Type="http://schemas.openxmlformats.org/officeDocument/2006/relationships/image" Target="../media/image270.png"/><Relationship Id="rId3" Type="http://schemas.openxmlformats.org/officeDocument/2006/relationships/image" Target="../media/image260.png"/><Relationship Id="rId7" Type="http://schemas.openxmlformats.org/officeDocument/2006/relationships/image" Target="../media/image264.png"/><Relationship Id="rId12" Type="http://schemas.openxmlformats.org/officeDocument/2006/relationships/image" Target="../media/image269.png"/><Relationship Id="rId17" Type="http://schemas.openxmlformats.org/officeDocument/2006/relationships/image" Target="../media/image274.jpg"/><Relationship Id="rId2" Type="http://schemas.openxmlformats.org/officeDocument/2006/relationships/image" Target="../media/image259.png"/><Relationship Id="rId16" Type="http://schemas.openxmlformats.org/officeDocument/2006/relationships/image" Target="../media/image27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3.png"/><Relationship Id="rId11" Type="http://schemas.openxmlformats.org/officeDocument/2006/relationships/image" Target="../media/image268.png"/><Relationship Id="rId5" Type="http://schemas.openxmlformats.org/officeDocument/2006/relationships/image" Target="../media/image262.png"/><Relationship Id="rId15" Type="http://schemas.openxmlformats.org/officeDocument/2006/relationships/image" Target="../media/image272.png"/><Relationship Id="rId10" Type="http://schemas.openxmlformats.org/officeDocument/2006/relationships/image" Target="../media/image267.png"/><Relationship Id="rId4" Type="http://schemas.openxmlformats.org/officeDocument/2006/relationships/image" Target="../media/image261.png"/><Relationship Id="rId9" Type="http://schemas.openxmlformats.org/officeDocument/2006/relationships/image" Target="../media/image266.png"/><Relationship Id="rId14" Type="http://schemas.openxmlformats.org/officeDocument/2006/relationships/image" Target="../media/image2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34" Type="http://schemas.openxmlformats.org/officeDocument/2006/relationships/image" Target="../media/image3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jp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13" Type="http://schemas.openxmlformats.org/officeDocument/2006/relationships/image" Target="../media/image286.png"/><Relationship Id="rId3" Type="http://schemas.openxmlformats.org/officeDocument/2006/relationships/image" Target="../media/image276.png"/><Relationship Id="rId7" Type="http://schemas.openxmlformats.org/officeDocument/2006/relationships/image" Target="../media/image280.png"/><Relationship Id="rId12" Type="http://schemas.openxmlformats.org/officeDocument/2006/relationships/image" Target="../media/image285.png"/><Relationship Id="rId2" Type="http://schemas.openxmlformats.org/officeDocument/2006/relationships/image" Target="../media/image275.png"/><Relationship Id="rId16" Type="http://schemas.openxmlformats.org/officeDocument/2006/relationships/image" Target="../media/image2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9.png"/><Relationship Id="rId11" Type="http://schemas.openxmlformats.org/officeDocument/2006/relationships/image" Target="../media/image284.png"/><Relationship Id="rId5" Type="http://schemas.openxmlformats.org/officeDocument/2006/relationships/image" Target="../media/image278.png"/><Relationship Id="rId15" Type="http://schemas.openxmlformats.org/officeDocument/2006/relationships/image" Target="../media/image288.png"/><Relationship Id="rId10" Type="http://schemas.openxmlformats.org/officeDocument/2006/relationships/image" Target="../media/image283.png"/><Relationship Id="rId4" Type="http://schemas.openxmlformats.org/officeDocument/2006/relationships/image" Target="../media/image277.png"/><Relationship Id="rId9" Type="http://schemas.openxmlformats.org/officeDocument/2006/relationships/image" Target="../media/image282.png"/><Relationship Id="rId14" Type="http://schemas.openxmlformats.org/officeDocument/2006/relationships/image" Target="../media/image28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png"/><Relationship Id="rId13" Type="http://schemas.openxmlformats.org/officeDocument/2006/relationships/image" Target="../media/image303.png"/><Relationship Id="rId18" Type="http://schemas.openxmlformats.org/officeDocument/2006/relationships/image" Target="../media/image308.png"/><Relationship Id="rId3" Type="http://schemas.openxmlformats.org/officeDocument/2006/relationships/image" Target="../media/image293.png"/><Relationship Id="rId21" Type="http://schemas.openxmlformats.org/officeDocument/2006/relationships/image" Target="../media/image311.png"/><Relationship Id="rId7" Type="http://schemas.openxmlformats.org/officeDocument/2006/relationships/image" Target="../media/image297.png"/><Relationship Id="rId12" Type="http://schemas.openxmlformats.org/officeDocument/2006/relationships/image" Target="../media/image302.png"/><Relationship Id="rId17" Type="http://schemas.openxmlformats.org/officeDocument/2006/relationships/image" Target="../media/image307.png"/><Relationship Id="rId2" Type="http://schemas.openxmlformats.org/officeDocument/2006/relationships/image" Target="../media/image292.png"/><Relationship Id="rId16" Type="http://schemas.openxmlformats.org/officeDocument/2006/relationships/image" Target="../media/image306.png"/><Relationship Id="rId20" Type="http://schemas.openxmlformats.org/officeDocument/2006/relationships/image" Target="../media/image3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6.png"/><Relationship Id="rId11" Type="http://schemas.openxmlformats.org/officeDocument/2006/relationships/image" Target="../media/image301.png"/><Relationship Id="rId5" Type="http://schemas.openxmlformats.org/officeDocument/2006/relationships/image" Target="../media/image295.png"/><Relationship Id="rId15" Type="http://schemas.openxmlformats.org/officeDocument/2006/relationships/image" Target="../media/image305.png"/><Relationship Id="rId10" Type="http://schemas.openxmlformats.org/officeDocument/2006/relationships/image" Target="../media/image300.png"/><Relationship Id="rId19" Type="http://schemas.openxmlformats.org/officeDocument/2006/relationships/image" Target="../media/image309.png"/><Relationship Id="rId4" Type="http://schemas.openxmlformats.org/officeDocument/2006/relationships/image" Target="../media/image294.png"/><Relationship Id="rId9" Type="http://schemas.openxmlformats.org/officeDocument/2006/relationships/image" Target="../media/image299.png"/><Relationship Id="rId14" Type="http://schemas.openxmlformats.org/officeDocument/2006/relationships/image" Target="../media/image304.png"/><Relationship Id="rId22" Type="http://schemas.openxmlformats.org/officeDocument/2006/relationships/image" Target="../media/image3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26" Type="http://schemas.openxmlformats.org/officeDocument/2006/relationships/image" Target="../media/image68.png"/><Relationship Id="rId3" Type="http://schemas.openxmlformats.org/officeDocument/2006/relationships/image" Target="../media/image45.png"/><Relationship Id="rId21" Type="http://schemas.openxmlformats.org/officeDocument/2006/relationships/image" Target="../media/image63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5" Type="http://schemas.openxmlformats.org/officeDocument/2006/relationships/image" Target="../media/image67.pn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24" Type="http://schemas.openxmlformats.org/officeDocument/2006/relationships/image" Target="../media/image66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28" Type="http://schemas.openxmlformats.org/officeDocument/2006/relationships/image" Target="../media/image70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64.png"/><Relationship Id="rId27" Type="http://schemas.openxmlformats.org/officeDocument/2006/relationships/image" Target="../media/image69.png"/><Relationship Id="rId30" Type="http://schemas.openxmlformats.org/officeDocument/2006/relationships/image" Target="../media/image7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26" Type="http://schemas.openxmlformats.org/officeDocument/2006/relationships/image" Target="../media/image98.png"/><Relationship Id="rId39" Type="http://schemas.openxmlformats.org/officeDocument/2006/relationships/image" Target="../media/image111.jpg"/><Relationship Id="rId3" Type="http://schemas.openxmlformats.org/officeDocument/2006/relationships/image" Target="../media/image75.png"/><Relationship Id="rId21" Type="http://schemas.openxmlformats.org/officeDocument/2006/relationships/image" Target="../media/image93.png"/><Relationship Id="rId34" Type="http://schemas.openxmlformats.org/officeDocument/2006/relationships/image" Target="../media/image106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5" Type="http://schemas.openxmlformats.org/officeDocument/2006/relationships/image" Target="../media/image97.png"/><Relationship Id="rId33" Type="http://schemas.openxmlformats.org/officeDocument/2006/relationships/image" Target="../media/image105.png"/><Relationship Id="rId38" Type="http://schemas.openxmlformats.org/officeDocument/2006/relationships/image" Target="../media/image110.png"/><Relationship Id="rId2" Type="http://schemas.openxmlformats.org/officeDocument/2006/relationships/image" Target="../media/image74.png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29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24" Type="http://schemas.openxmlformats.org/officeDocument/2006/relationships/image" Target="../media/image96.png"/><Relationship Id="rId32" Type="http://schemas.openxmlformats.org/officeDocument/2006/relationships/image" Target="../media/image104.png"/><Relationship Id="rId37" Type="http://schemas.openxmlformats.org/officeDocument/2006/relationships/image" Target="../media/image109.png"/><Relationship Id="rId40" Type="http://schemas.openxmlformats.org/officeDocument/2006/relationships/image" Target="../media/image112.jp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23" Type="http://schemas.openxmlformats.org/officeDocument/2006/relationships/image" Target="../media/image95.png"/><Relationship Id="rId28" Type="http://schemas.openxmlformats.org/officeDocument/2006/relationships/image" Target="../media/image100.png"/><Relationship Id="rId36" Type="http://schemas.openxmlformats.org/officeDocument/2006/relationships/image" Target="../media/image108.png"/><Relationship Id="rId10" Type="http://schemas.openxmlformats.org/officeDocument/2006/relationships/image" Target="../media/image82.png"/><Relationship Id="rId19" Type="http://schemas.openxmlformats.org/officeDocument/2006/relationships/image" Target="../media/image91.png"/><Relationship Id="rId31" Type="http://schemas.openxmlformats.org/officeDocument/2006/relationships/image" Target="../media/image103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Relationship Id="rId22" Type="http://schemas.openxmlformats.org/officeDocument/2006/relationships/image" Target="../media/image94.png"/><Relationship Id="rId27" Type="http://schemas.openxmlformats.org/officeDocument/2006/relationships/image" Target="../media/image99.png"/><Relationship Id="rId30" Type="http://schemas.openxmlformats.org/officeDocument/2006/relationships/image" Target="../media/image102.png"/><Relationship Id="rId35" Type="http://schemas.openxmlformats.org/officeDocument/2006/relationships/image" Target="../media/image10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18" Type="http://schemas.openxmlformats.org/officeDocument/2006/relationships/image" Target="../media/image129.png"/><Relationship Id="rId26" Type="http://schemas.openxmlformats.org/officeDocument/2006/relationships/image" Target="../media/image137.png"/><Relationship Id="rId3" Type="http://schemas.openxmlformats.org/officeDocument/2006/relationships/image" Target="../media/image114.png"/><Relationship Id="rId21" Type="http://schemas.openxmlformats.org/officeDocument/2006/relationships/image" Target="../media/image132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25" Type="http://schemas.openxmlformats.org/officeDocument/2006/relationships/image" Target="../media/image136.png"/><Relationship Id="rId2" Type="http://schemas.openxmlformats.org/officeDocument/2006/relationships/image" Target="../media/image113.png"/><Relationship Id="rId16" Type="http://schemas.openxmlformats.org/officeDocument/2006/relationships/image" Target="../media/image127.png"/><Relationship Id="rId20" Type="http://schemas.openxmlformats.org/officeDocument/2006/relationships/image" Target="../media/image131.png"/><Relationship Id="rId29" Type="http://schemas.openxmlformats.org/officeDocument/2006/relationships/image" Target="../media/image1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24" Type="http://schemas.openxmlformats.org/officeDocument/2006/relationships/image" Target="../media/image135.png"/><Relationship Id="rId5" Type="http://schemas.openxmlformats.org/officeDocument/2006/relationships/image" Target="../media/image116.png"/><Relationship Id="rId15" Type="http://schemas.openxmlformats.org/officeDocument/2006/relationships/image" Target="../media/image126.png"/><Relationship Id="rId23" Type="http://schemas.openxmlformats.org/officeDocument/2006/relationships/image" Target="../media/image134.png"/><Relationship Id="rId28" Type="http://schemas.openxmlformats.org/officeDocument/2006/relationships/image" Target="../media/image139.png"/><Relationship Id="rId10" Type="http://schemas.openxmlformats.org/officeDocument/2006/relationships/image" Target="../media/image121.png"/><Relationship Id="rId19" Type="http://schemas.openxmlformats.org/officeDocument/2006/relationships/image" Target="../media/image130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Relationship Id="rId22" Type="http://schemas.openxmlformats.org/officeDocument/2006/relationships/image" Target="../media/image133.png"/><Relationship Id="rId27" Type="http://schemas.openxmlformats.org/officeDocument/2006/relationships/image" Target="../media/image138.png"/><Relationship Id="rId30" Type="http://schemas.openxmlformats.org/officeDocument/2006/relationships/image" Target="../media/image1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270" y="118110"/>
            <a:ext cx="8641080" cy="662940"/>
          </a:xfrm>
          <a:prstGeom prst="rect">
            <a:avLst/>
          </a:prstGeom>
          <a:solidFill>
            <a:srgbClr val="FFFFFF"/>
          </a:solidFill>
          <a:ln w="32003">
            <a:solidFill>
              <a:srgbClr val="404040"/>
            </a:solidFill>
          </a:ln>
        </p:spPr>
        <p:txBody>
          <a:bodyPr vert="horz" wrap="square" lIns="0" tIns="118745" rIns="0" bIns="0" rtlCol="0">
            <a:spAutoFit/>
          </a:bodyPr>
          <a:lstStyle/>
          <a:p>
            <a:pPr marR="17145" algn="ctr">
              <a:lnSpc>
                <a:spcPct val="100000"/>
              </a:lnSpc>
              <a:spcBef>
                <a:spcPts val="935"/>
              </a:spcBef>
            </a:pPr>
            <a:r>
              <a:rPr sz="2300" spc="160" dirty="0"/>
              <a:t>ЭПИДЕМИОЛОГИЯ</a:t>
            </a:r>
            <a:endParaRPr sz="2300"/>
          </a:p>
        </p:txBody>
      </p:sp>
      <p:grpSp>
        <p:nvGrpSpPr>
          <p:cNvPr id="3" name="object 3"/>
          <p:cNvGrpSpPr/>
          <p:nvPr/>
        </p:nvGrpSpPr>
        <p:grpSpPr>
          <a:xfrm>
            <a:off x="135636" y="768095"/>
            <a:ext cx="5425440" cy="5706110"/>
            <a:chOff x="135636" y="768095"/>
            <a:chExt cx="5425440" cy="57061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636" y="780287"/>
              <a:ext cx="368808" cy="4815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5092" y="768095"/>
              <a:ext cx="4337304" cy="5135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5092" y="1014984"/>
              <a:ext cx="2503932" cy="5135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51175" y="1014984"/>
              <a:ext cx="384048" cy="5135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27375" y="1014984"/>
              <a:ext cx="2593848" cy="5135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636" y="1402079"/>
              <a:ext cx="368808" cy="4815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5092" y="1389887"/>
              <a:ext cx="4386072" cy="51358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33315" y="1389887"/>
              <a:ext cx="498348" cy="51358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5092" y="1636776"/>
              <a:ext cx="4866132" cy="51358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5092" y="1883663"/>
              <a:ext cx="2189988" cy="51358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37231" y="1883663"/>
              <a:ext cx="3323844" cy="51358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5092" y="2130551"/>
              <a:ext cx="911351" cy="51358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58596" y="2130551"/>
              <a:ext cx="873252" cy="5135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68196" y="2130551"/>
              <a:ext cx="1121664" cy="51358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29256" y="2130551"/>
              <a:ext cx="2833116" cy="51358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55092" y="2377440"/>
              <a:ext cx="1143000" cy="51358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90244" y="2377440"/>
              <a:ext cx="368807" cy="51358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636" y="2763012"/>
              <a:ext cx="368808" cy="48158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55092" y="2750819"/>
              <a:ext cx="4852416" cy="51358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55092" y="2997707"/>
              <a:ext cx="4898136" cy="51358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55092" y="3244595"/>
              <a:ext cx="5065776" cy="51358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55092" y="3491484"/>
              <a:ext cx="4695444" cy="51358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55092" y="3738372"/>
              <a:ext cx="4087367" cy="51358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55092" y="3985260"/>
              <a:ext cx="4148328" cy="51358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55092" y="4232148"/>
              <a:ext cx="4253484" cy="51358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5092" y="4479036"/>
              <a:ext cx="4783836" cy="51358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55092" y="4725924"/>
              <a:ext cx="4786884" cy="51358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55092" y="4972811"/>
              <a:ext cx="4905756" cy="51358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55092" y="5219699"/>
              <a:ext cx="4485132" cy="51358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55092" y="5466587"/>
              <a:ext cx="1319783" cy="51358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67027" y="5466587"/>
              <a:ext cx="384047" cy="51358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443227" y="5466587"/>
              <a:ext cx="3887724" cy="51358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55092" y="5713475"/>
              <a:ext cx="5134356" cy="51358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55092" y="5960363"/>
              <a:ext cx="3072384" cy="51358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119628" y="5960363"/>
              <a:ext cx="368808" cy="513588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257657" y="816686"/>
            <a:ext cx="5105400" cy="549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ts val="2055"/>
              </a:lnSpc>
              <a:spcBef>
                <a:spcPts val="100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Все</a:t>
            </a:r>
            <a:r>
              <a:rPr sz="1800" spc="-7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способы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передачи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холеры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являются</a:t>
            </a:r>
            <a:endParaRPr sz="1800">
              <a:latin typeface="Corbel"/>
              <a:cs typeface="Corbel"/>
            </a:endParaRPr>
          </a:p>
          <a:p>
            <a:pPr marL="240665">
              <a:lnSpc>
                <a:spcPts val="2055"/>
              </a:lnSpc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вариантами</a:t>
            </a:r>
            <a:r>
              <a:rPr sz="1800" spc="-8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фекально-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орального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механизма.</a:t>
            </a:r>
            <a:endParaRPr sz="1800">
              <a:latin typeface="Corbel"/>
              <a:cs typeface="Corbel"/>
            </a:endParaRPr>
          </a:p>
          <a:p>
            <a:pPr marL="240665" marR="345440" indent="-228600">
              <a:lnSpc>
                <a:spcPts val="1939"/>
              </a:lnSpc>
              <a:spcBef>
                <a:spcPts val="1040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Источником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инфекции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является</a:t>
            </a:r>
            <a:r>
              <a:rPr sz="1800" spc="-6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человек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—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больной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холерой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здоровый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(транзиторный)</a:t>
            </a:r>
            <a:endParaRPr sz="1800">
              <a:latin typeface="Corbel"/>
              <a:cs typeface="Corbel"/>
            </a:endParaRPr>
          </a:p>
          <a:p>
            <a:pPr marL="240665">
              <a:lnSpc>
                <a:spcPts val="1810"/>
              </a:lnSpc>
            </a:pP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вибриононоситель,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выделяющие</a:t>
            </a:r>
            <a:r>
              <a:rPr sz="1800" spc="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 окружающую</a:t>
            </a:r>
            <a:endParaRPr sz="1800">
              <a:latin typeface="Corbel"/>
              <a:cs typeface="Corbel"/>
            </a:endParaRPr>
          </a:p>
          <a:p>
            <a:pPr marL="240665">
              <a:lnSpc>
                <a:spcPts val="1945"/>
              </a:lnSpc>
            </a:pP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среду</a:t>
            </a:r>
            <a:r>
              <a:rPr sz="1800" spc="-1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Vibrio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cholerae</a:t>
            </a:r>
            <a:r>
              <a:rPr sz="18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фекалиями и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 рвотными</a:t>
            </a:r>
            <a:endParaRPr sz="1800">
              <a:latin typeface="Corbel"/>
              <a:cs typeface="Corbel"/>
            </a:endParaRPr>
          </a:p>
          <a:p>
            <a:pPr marL="240665">
              <a:lnSpc>
                <a:spcPts val="2055"/>
              </a:lnSpc>
            </a:pP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массами.</a:t>
            </a:r>
            <a:endParaRPr sz="1800">
              <a:latin typeface="Corbel"/>
              <a:cs typeface="Corbel"/>
            </a:endParaRPr>
          </a:p>
          <a:p>
            <a:pPr marL="240665" marR="319405" indent="-228600">
              <a:lnSpc>
                <a:spcPts val="1939"/>
              </a:lnSpc>
              <a:spcBef>
                <a:spcPts val="1030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Заражение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происходит</a:t>
            </a:r>
            <a:r>
              <a:rPr sz="1800" spc="-6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главным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образом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при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питье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необеззараженной</a:t>
            </a:r>
            <a:r>
              <a:rPr sz="1800" spc="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воды,</a:t>
            </a:r>
            <a:r>
              <a:rPr sz="18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заглатывании</a:t>
            </a:r>
            <a:endParaRPr sz="1800">
              <a:latin typeface="Corbel"/>
              <a:cs typeface="Corbel"/>
            </a:endParaRPr>
          </a:p>
          <a:p>
            <a:pPr marL="240665">
              <a:lnSpc>
                <a:spcPts val="1814"/>
              </a:lnSpc>
            </a:pP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воды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при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купании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загрязнённых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водоёмах,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во</a:t>
            </a:r>
            <a:endParaRPr sz="1800">
              <a:latin typeface="Corbel"/>
              <a:cs typeface="Corbel"/>
            </a:endParaRPr>
          </a:p>
          <a:p>
            <a:pPr marL="240665" marR="515620">
              <a:lnSpc>
                <a:spcPts val="1939"/>
              </a:lnSpc>
              <a:spcBef>
                <a:spcPts val="140"/>
              </a:spcBef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время</a:t>
            </a:r>
            <a:r>
              <a:rPr sz="18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умывания,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а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также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при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мытье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посуды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заражённой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водой.</a:t>
            </a:r>
            <a:r>
              <a:rPr sz="1800" spc="-6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Заражение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может</a:t>
            </a:r>
            <a:endParaRPr sz="1800">
              <a:latin typeface="Corbel"/>
              <a:cs typeface="Corbel"/>
            </a:endParaRPr>
          </a:p>
          <a:p>
            <a:pPr marL="240665" marR="961390">
              <a:lnSpc>
                <a:spcPts val="1939"/>
              </a:lnSpc>
              <a:spcBef>
                <a:spcPts val="10"/>
              </a:spcBef>
            </a:pP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происходить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при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употреблении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пищи, инфицированной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 во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время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кулинарной</a:t>
            </a:r>
            <a:endParaRPr sz="1800">
              <a:latin typeface="Corbel"/>
              <a:cs typeface="Corbel"/>
            </a:endParaRPr>
          </a:p>
          <a:p>
            <a:pPr marL="240665" marR="306705" algn="just">
              <a:lnSpc>
                <a:spcPts val="1939"/>
              </a:lnSpc>
              <a:spcBef>
                <a:spcPts val="5"/>
              </a:spcBef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обработки,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её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хранения,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мытья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или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раздачи,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особенно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продуктами,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не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подвергающимися термической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обработке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(моллюски,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креветки,</a:t>
            </a:r>
            <a:endParaRPr sz="1800">
              <a:latin typeface="Corbel"/>
              <a:cs typeface="Corbel"/>
            </a:endParaRPr>
          </a:p>
          <a:p>
            <a:pPr marL="240665" marR="78105">
              <a:lnSpc>
                <a:spcPts val="1939"/>
              </a:lnSpc>
              <a:spcBef>
                <a:spcPts val="15"/>
              </a:spcBef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вяленая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8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слабосоленая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рыба).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Возможен 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контактно-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бытовой</a:t>
            </a:r>
            <a:r>
              <a:rPr sz="1800" spc="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(через</a:t>
            </a:r>
            <a:r>
              <a:rPr sz="18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загрязнённые</a:t>
            </a:r>
            <a:r>
              <a:rPr sz="1800" spc="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руки)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путь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передачи.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Кроме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того,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холерные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вибрионы</a:t>
            </a:r>
            <a:endParaRPr sz="1800">
              <a:latin typeface="Corbel"/>
              <a:cs typeface="Corbel"/>
            </a:endParaRPr>
          </a:p>
          <a:p>
            <a:pPr marL="240665">
              <a:lnSpc>
                <a:spcPts val="1925"/>
              </a:lnSpc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могут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переноситься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мухами.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0" name="object 40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5489447" y="1988820"/>
            <a:ext cx="3396996" cy="295046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8036" y="202692"/>
            <a:ext cx="6971030" cy="5608320"/>
            <a:chOff x="288036" y="202692"/>
            <a:chExt cx="6971030" cy="56083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228" y="214884"/>
              <a:ext cx="368808" cy="4815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9684" y="202692"/>
              <a:ext cx="6644640" cy="5135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9684" y="477012"/>
              <a:ext cx="1098804" cy="5135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0639" y="477012"/>
              <a:ext cx="384047" cy="5135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86839" y="477012"/>
              <a:ext cx="1146048" cy="5135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228" y="891540"/>
              <a:ext cx="368808" cy="4815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9684" y="879347"/>
              <a:ext cx="2403348" cy="5135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15184" y="879347"/>
              <a:ext cx="419100" cy="51358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72156" y="879347"/>
              <a:ext cx="3782568" cy="51358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228" y="1292352"/>
              <a:ext cx="368808" cy="48158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9684" y="1280159"/>
              <a:ext cx="4837176" cy="51358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228" y="1693164"/>
              <a:ext cx="368808" cy="48158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19684" y="1680972"/>
              <a:ext cx="6739128" cy="51358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228" y="2095499"/>
              <a:ext cx="368808" cy="48158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19684" y="2083308"/>
              <a:ext cx="5059680" cy="51358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271515" y="2083308"/>
              <a:ext cx="368808" cy="51358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88036" y="2481071"/>
              <a:ext cx="475488" cy="52120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3984" y="2484119"/>
              <a:ext cx="4908804" cy="51358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88036" y="2881884"/>
              <a:ext cx="490728" cy="52120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33984" y="2884931"/>
              <a:ext cx="4834128" cy="51358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88036" y="3284219"/>
              <a:ext cx="475488" cy="52120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33984" y="3287268"/>
              <a:ext cx="2980943" cy="51358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88036" y="3685032"/>
              <a:ext cx="490728" cy="52120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33984" y="3688080"/>
              <a:ext cx="1673352" cy="51358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88036" y="4085844"/>
              <a:ext cx="481584" cy="52120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3984" y="4088892"/>
              <a:ext cx="1228343" cy="51358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554480" y="4088892"/>
              <a:ext cx="2718816" cy="51358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88036" y="4488180"/>
              <a:ext cx="493776" cy="52120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33984" y="4491227"/>
              <a:ext cx="1281684" cy="51358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88036" y="4888992"/>
              <a:ext cx="470916" cy="52120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33984" y="4892039"/>
              <a:ext cx="3593591" cy="51358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88036" y="5289803"/>
              <a:ext cx="490728" cy="52120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33984" y="5292851"/>
              <a:ext cx="3319272" cy="513588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421640" y="251917"/>
            <a:ext cx="6684645" cy="5391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lr>
                <a:srgbClr val="9BAEB5"/>
              </a:buClr>
              <a:buFont typeface="Microsoft Sans Serif"/>
              <a:buChar char="•"/>
              <a:tabLst>
                <a:tab pos="241300" algn="l"/>
              </a:tabLst>
            </a:pP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Инкубационный</a:t>
            </a:r>
            <a:r>
              <a:rPr sz="18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период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длится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от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нескольких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часов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до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5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суток,</a:t>
            </a:r>
            <a:endParaRPr sz="1800">
              <a:latin typeface="Corbel"/>
              <a:cs typeface="Corbel"/>
            </a:endParaRPr>
          </a:p>
          <a:p>
            <a:pPr marL="2413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чаще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24-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48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часов</a:t>
            </a:r>
            <a:endParaRPr sz="1800">
              <a:latin typeface="Corbel"/>
              <a:cs typeface="Corbel"/>
            </a:endParaRPr>
          </a:p>
          <a:p>
            <a:pPr marL="241300" indent="-228600">
              <a:lnSpc>
                <a:spcPct val="100000"/>
              </a:lnSpc>
              <a:spcBef>
                <a:spcPts val="1005"/>
              </a:spcBef>
              <a:buClr>
                <a:srgbClr val="9BAEB5"/>
              </a:buClr>
              <a:buFont typeface="Microsoft Sans Serif"/>
              <a:buChar char="•"/>
              <a:tabLst>
                <a:tab pos="241300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Начало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заболевания</a:t>
            </a:r>
            <a:r>
              <a:rPr sz="1800" spc="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–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острое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поноса,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без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боли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животе</a:t>
            </a:r>
            <a:endParaRPr sz="1800">
              <a:latin typeface="Corbel"/>
              <a:cs typeface="Corbel"/>
            </a:endParaRPr>
          </a:p>
          <a:p>
            <a:pPr marL="241300" indent="-228600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Font typeface="Microsoft Sans Serif"/>
              <a:buChar char="•"/>
              <a:tabLst>
                <a:tab pos="241300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Через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несколько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часов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присоединяется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рвота</a:t>
            </a:r>
            <a:endParaRPr sz="1800">
              <a:latin typeface="Corbel"/>
              <a:cs typeface="Corbel"/>
            </a:endParaRPr>
          </a:p>
          <a:p>
            <a:pPr marL="241300" indent="-228600">
              <a:lnSpc>
                <a:spcPct val="100000"/>
              </a:lnSpc>
              <a:spcBef>
                <a:spcPts val="1000"/>
              </a:spcBef>
              <a:buClr>
                <a:srgbClr val="9BAEB5"/>
              </a:buClr>
              <a:buFont typeface="Microsoft Sans Serif"/>
              <a:buChar char="•"/>
              <a:tabLst>
                <a:tab pos="241300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Испражнения,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рвотные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массы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приобретают</a:t>
            </a:r>
            <a:r>
              <a:rPr sz="1800" spc="-7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вид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рисового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отвара</a:t>
            </a:r>
            <a:endParaRPr sz="1800">
              <a:latin typeface="Corbel"/>
              <a:cs typeface="Corbel"/>
            </a:endParaRPr>
          </a:p>
          <a:p>
            <a:pPr marL="241300" indent="-228600">
              <a:lnSpc>
                <a:spcPct val="100000"/>
              </a:lnSpc>
              <a:spcBef>
                <a:spcPts val="1010"/>
              </a:spcBef>
              <a:buClr>
                <a:srgbClr val="9BAEB5"/>
              </a:buClr>
              <a:buFont typeface="Microsoft Sans Serif"/>
              <a:buChar char="•"/>
              <a:tabLst>
                <a:tab pos="241300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Развитие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симптомов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обезвоживания организма:</a:t>
            </a:r>
            <a:endParaRPr sz="1800">
              <a:latin typeface="Corbel"/>
              <a:cs typeface="Corbel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AutoNum type="arabicPeriod"/>
              <a:tabLst>
                <a:tab pos="355600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Слабость,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жажда,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сухость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слизистых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оболочек</a:t>
            </a:r>
            <a:endParaRPr sz="1800">
              <a:latin typeface="Corbel"/>
              <a:cs typeface="Corbel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AutoNum type="arabicPeriod"/>
              <a:tabLst>
                <a:tab pos="355600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Кожа</a:t>
            </a:r>
            <a:r>
              <a:rPr sz="18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влажная,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холодная,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синюшного</a:t>
            </a:r>
            <a:r>
              <a:rPr sz="18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оттенка</a:t>
            </a:r>
            <a:endParaRPr sz="1800">
              <a:latin typeface="Corbel"/>
              <a:cs typeface="Corbel"/>
            </a:endParaRPr>
          </a:p>
          <a:p>
            <a:pPr marL="355600" indent="-342900">
              <a:lnSpc>
                <a:spcPct val="100000"/>
              </a:lnSpc>
              <a:spcBef>
                <a:spcPts val="1010"/>
              </a:spcBef>
              <a:buClr>
                <a:srgbClr val="9BAEB5"/>
              </a:buClr>
              <a:buAutoNum type="arabicPeriod"/>
              <a:tabLst>
                <a:tab pos="355600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Язык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сухой,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голос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осиплый</a:t>
            </a:r>
            <a:endParaRPr sz="1800">
              <a:latin typeface="Corbel"/>
              <a:cs typeface="Corbel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AutoNum type="arabicPeriod"/>
              <a:tabLst>
                <a:tab pos="355600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Живот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втянут</a:t>
            </a:r>
            <a:endParaRPr sz="1800">
              <a:latin typeface="Corbel"/>
              <a:cs typeface="Corbel"/>
            </a:endParaRPr>
          </a:p>
          <a:p>
            <a:pPr marL="355600" indent="-342900">
              <a:lnSpc>
                <a:spcPct val="100000"/>
              </a:lnSpc>
              <a:spcBef>
                <a:spcPts val="1000"/>
              </a:spcBef>
              <a:buClr>
                <a:srgbClr val="9BAEB5"/>
              </a:buClr>
              <a:buAutoNum type="arabicPeriod"/>
              <a:tabLst>
                <a:tab pos="355600" algn="l"/>
              </a:tabLst>
            </a:pP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Тахипноэ,</a:t>
            </a:r>
            <a:r>
              <a:rPr sz="18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тахикардия,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гипотония</a:t>
            </a:r>
            <a:endParaRPr sz="1800">
              <a:latin typeface="Corbel"/>
              <a:cs typeface="Corbel"/>
            </a:endParaRPr>
          </a:p>
          <a:p>
            <a:pPr marL="355600" indent="-342900">
              <a:lnSpc>
                <a:spcPct val="100000"/>
              </a:lnSpc>
              <a:spcBef>
                <a:spcPts val="1010"/>
              </a:spcBef>
              <a:buClr>
                <a:srgbClr val="9BAEB5"/>
              </a:buClr>
              <a:buAutoNum type="arabicPeriod"/>
              <a:tabLst>
                <a:tab pos="355600" algn="l"/>
              </a:tabLst>
            </a:pP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Олигурия</a:t>
            </a:r>
            <a:endParaRPr sz="1800">
              <a:latin typeface="Corbel"/>
              <a:cs typeface="Corbel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AutoNum type="arabicPeriod"/>
              <a:tabLst>
                <a:tab pos="355600" algn="l"/>
              </a:tabLst>
            </a:pP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Судороги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отдельных</a:t>
            </a:r>
            <a:r>
              <a:rPr sz="18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групп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мышц</a:t>
            </a:r>
            <a:endParaRPr sz="1800">
              <a:latin typeface="Corbel"/>
              <a:cs typeface="Corbel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AutoNum type="arabicPeriod"/>
              <a:tabLst>
                <a:tab pos="355600" algn="l"/>
              </a:tabLst>
            </a:pP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Температура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тела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нормальная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37" name="object 37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860035" y="3467100"/>
            <a:ext cx="3998975" cy="27813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0594" y="761"/>
            <a:ext cx="8848725" cy="576580"/>
          </a:xfrm>
          <a:prstGeom prst="rect">
            <a:avLst/>
          </a:prstGeom>
          <a:solidFill>
            <a:srgbClr val="FFFFFF"/>
          </a:solidFill>
          <a:ln w="32003">
            <a:solidFill>
              <a:srgbClr val="404040"/>
            </a:solidFill>
          </a:ln>
        </p:spPr>
        <p:txBody>
          <a:bodyPr vert="horz" wrap="square" lIns="0" tIns="74930" rIns="0" bIns="0" rtlCol="0">
            <a:spAutoFit/>
          </a:bodyPr>
          <a:lstStyle/>
          <a:p>
            <a:pPr marR="16510" algn="ctr">
              <a:lnSpc>
                <a:spcPct val="100000"/>
              </a:lnSpc>
              <a:spcBef>
                <a:spcPts val="590"/>
              </a:spcBef>
            </a:pPr>
            <a:r>
              <a:rPr sz="2300" spc="165" dirty="0"/>
              <a:t>КЛАССИФИКАЦИЯ</a:t>
            </a:r>
            <a:endParaRPr sz="2300"/>
          </a:p>
        </p:txBody>
      </p:sp>
      <p:grpSp>
        <p:nvGrpSpPr>
          <p:cNvPr id="3" name="object 3"/>
          <p:cNvGrpSpPr/>
          <p:nvPr/>
        </p:nvGrpSpPr>
        <p:grpSpPr>
          <a:xfrm>
            <a:off x="82296" y="571500"/>
            <a:ext cx="4784090" cy="6076315"/>
            <a:chOff x="82296" y="571500"/>
            <a:chExt cx="4784090" cy="60763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296" y="571500"/>
              <a:ext cx="4703064" cy="48310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0896" y="804672"/>
              <a:ext cx="4360164" cy="4831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0896" y="1037844"/>
              <a:ext cx="4407408" cy="48310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296" y="1397508"/>
              <a:ext cx="2648712" cy="4831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1835" y="1684019"/>
              <a:ext cx="2389632" cy="426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440" y="1767839"/>
              <a:ext cx="348996" cy="45415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0896" y="1757172"/>
              <a:ext cx="1165860" cy="48310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87196" y="1757172"/>
              <a:ext cx="469391" cy="48310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09699" y="1757172"/>
              <a:ext cx="3419855" cy="48310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0896" y="1990344"/>
              <a:ext cx="3192780" cy="48310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440" y="2362200"/>
              <a:ext cx="348996" cy="45415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3568" y="2351532"/>
              <a:ext cx="1217676" cy="48310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81684" y="2351532"/>
              <a:ext cx="469391" cy="48310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04187" y="2351532"/>
              <a:ext cx="1138427" cy="48310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53056" y="2351532"/>
              <a:ext cx="469392" cy="48310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74035" y="2351532"/>
              <a:ext cx="2258567" cy="48310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0896" y="2584704"/>
              <a:ext cx="1379219" cy="48310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440" y="2955035"/>
              <a:ext cx="348996" cy="45415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53568" y="2944367"/>
              <a:ext cx="1271016" cy="48310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35023" y="2944367"/>
              <a:ext cx="469392" cy="48310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57528" y="2944367"/>
              <a:ext cx="1117092" cy="48310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85060" y="2944367"/>
              <a:ext cx="469392" cy="48310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607563" y="2944367"/>
              <a:ext cx="2258567" cy="48310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0896" y="3177539"/>
              <a:ext cx="1379219" cy="48310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440" y="3547872"/>
              <a:ext cx="348996" cy="45415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53568" y="3537204"/>
              <a:ext cx="1298447" cy="48310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62456" y="3537204"/>
              <a:ext cx="469392" cy="48310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83435" y="3537204"/>
              <a:ext cx="885444" cy="48310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179319" y="3537204"/>
              <a:ext cx="541019" cy="48310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430779" y="3537204"/>
              <a:ext cx="2106168" cy="48310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10896" y="3770376"/>
              <a:ext cx="902208" cy="48310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23543" y="3770376"/>
              <a:ext cx="2881884" cy="48310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10896" y="4003547"/>
              <a:ext cx="1874520" cy="48310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2296" y="4364735"/>
              <a:ext cx="2930652" cy="48310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11835" y="4651247"/>
              <a:ext cx="2671572" cy="4267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440" y="4735067"/>
              <a:ext cx="348996" cy="45415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10896" y="4724400"/>
              <a:ext cx="1770888" cy="48310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440" y="5094732"/>
              <a:ext cx="348996" cy="45415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10896" y="5084064"/>
              <a:ext cx="1609343" cy="48310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630679" y="5084064"/>
              <a:ext cx="1050036" cy="48310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391156" y="5084064"/>
              <a:ext cx="347471" cy="48310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440" y="5455920"/>
              <a:ext cx="348996" cy="45415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53568" y="5445252"/>
              <a:ext cx="2663952" cy="48310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440" y="5815584"/>
              <a:ext cx="348996" cy="45415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10896" y="5804915"/>
              <a:ext cx="1685544" cy="48310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706879" y="5804915"/>
              <a:ext cx="1007363" cy="483108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440" y="6175247"/>
              <a:ext cx="348996" cy="45415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10896" y="6164579"/>
              <a:ext cx="2479548" cy="483107"/>
            </a:xfrm>
            <a:prstGeom prst="rect">
              <a:avLst/>
            </a:prstGeom>
          </p:spPr>
        </p:pic>
      </p:grpSp>
      <p:sp>
        <p:nvSpPr>
          <p:cNvPr id="52" name="object 52"/>
          <p:cNvSpPr txBox="1"/>
          <p:nvPr/>
        </p:nvSpPr>
        <p:spPr>
          <a:xfrm>
            <a:off x="205536" y="615441"/>
            <a:ext cx="4482465" cy="587946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240665" marR="90170" indent="-228600">
              <a:lnSpc>
                <a:spcPts val="1839"/>
              </a:lnSpc>
              <a:spcBef>
                <a:spcPts val="330"/>
              </a:spcBef>
            </a:pP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Единой</a:t>
            </a:r>
            <a:r>
              <a:rPr sz="17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общепринятой классификации</a:t>
            </a:r>
            <a:r>
              <a:rPr sz="17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холеры </a:t>
            </a:r>
            <a:r>
              <a:rPr sz="1700" spc="-45" dirty="0">
                <a:solidFill>
                  <a:srgbClr val="252525"/>
                </a:solidFill>
                <a:latin typeface="Corbel"/>
                <a:cs typeface="Corbel"/>
              </a:rPr>
              <a:t>нет.</a:t>
            </a:r>
            <a:r>
              <a:rPr sz="17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40" dirty="0">
                <a:solidFill>
                  <a:srgbClr val="252525"/>
                </a:solidFill>
                <a:latin typeface="Corbel"/>
                <a:cs typeface="Corbel"/>
              </a:rPr>
              <a:t>Главным</a:t>
            </a:r>
            <a:r>
              <a:rPr sz="17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показателем</a:t>
            </a:r>
            <a:r>
              <a:rPr sz="17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тяжести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 течения холеры</a:t>
            </a:r>
            <a:r>
              <a:rPr sz="17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является</a:t>
            </a:r>
            <a:r>
              <a:rPr sz="17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степень</a:t>
            </a:r>
            <a:r>
              <a:rPr sz="17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обезвоживания.</a:t>
            </a:r>
            <a:endParaRPr sz="17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1700" b="1" u="sng" spc="-10" dirty="0">
                <a:solidFill>
                  <a:srgbClr val="0D0D0D"/>
                </a:solidFill>
                <a:uFill>
                  <a:solidFill>
                    <a:srgbClr val="0D0D0D"/>
                  </a:solidFill>
                </a:uFill>
                <a:latin typeface="Corbel"/>
                <a:cs typeface="Corbel"/>
              </a:rPr>
              <a:t>Степени</a:t>
            </a:r>
            <a:r>
              <a:rPr sz="1700" b="1" u="sng" spc="-75" dirty="0">
                <a:solidFill>
                  <a:srgbClr val="0D0D0D"/>
                </a:solidFill>
                <a:uFill>
                  <a:solidFill>
                    <a:srgbClr val="0D0D0D"/>
                  </a:solidFill>
                </a:uFill>
                <a:latin typeface="Corbel"/>
                <a:cs typeface="Corbel"/>
              </a:rPr>
              <a:t> </a:t>
            </a:r>
            <a:r>
              <a:rPr sz="1700" b="1" u="sng" spc="-10" dirty="0">
                <a:solidFill>
                  <a:srgbClr val="0D0D0D"/>
                </a:solidFill>
                <a:uFill>
                  <a:solidFill>
                    <a:srgbClr val="0D0D0D"/>
                  </a:solidFill>
                </a:uFill>
                <a:latin typeface="Corbel"/>
                <a:cs typeface="Corbel"/>
              </a:rPr>
              <a:t>обезвоживания</a:t>
            </a:r>
            <a:endParaRPr sz="1700">
              <a:latin typeface="Corbel"/>
              <a:cs typeface="Corbel"/>
            </a:endParaRPr>
          </a:p>
          <a:p>
            <a:pPr marL="240665" indent="-227965">
              <a:lnSpc>
                <a:spcPts val="1939"/>
              </a:lnSpc>
              <a:spcBef>
                <a:spcPts val="795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I</a:t>
            </a:r>
            <a:r>
              <a:rPr sz="17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степень</a:t>
            </a:r>
            <a:r>
              <a:rPr sz="17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—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потеря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 жидкости</a:t>
            </a:r>
            <a:r>
              <a:rPr sz="17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не</a:t>
            </a:r>
            <a:r>
              <a:rPr sz="17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превышает</a:t>
            </a:r>
            <a:r>
              <a:rPr sz="17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50" dirty="0">
                <a:solidFill>
                  <a:srgbClr val="252525"/>
                </a:solidFill>
                <a:latin typeface="Corbel"/>
                <a:cs typeface="Corbel"/>
              </a:rPr>
              <a:t>3</a:t>
            </a:r>
            <a:endParaRPr sz="1700">
              <a:latin typeface="Corbel"/>
              <a:cs typeface="Corbel"/>
            </a:endParaRPr>
          </a:p>
          <a:p>
            <a:pPr marL="240665">
              <a:lnSpc>
                <a:spcPts val="1939"/>
              </a:lnSpc>
            </a:pP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%</a:t>
            </a:r>
            <a:r>
              <a:rPr sz="17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первоначальной</a:t>
            </a:r>
            <a:r>
              <a:rPr sz="17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массы</a:t>
            </a:r>
            <a:r>
              <a:rPr sz="17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20" dirty="0">
                <a:solidFill>
                  <a:srgbClr val="252525"/>
                </a:solidFill>
                <a:latin typeface="Corbel"/>
                <a:cs typeface="Corbel"/>
              </a:rPr>
              <a:t>тела;</a:t>
            </a:r>
            <a:endParaRPr sz="1700">
              <a:latin typeface="Corbel"/>
              <a:cs typeface="Corbel"/>
            </a:endParaRPr>
          </a:p>
          <a:p>
            <a:pPr marL="240665" marR="38100" indent="-228600">
              <a:lnSpc>
                <a:spcPts val="1839"/>
              </a:lnSpc>
              <a:spcBef>
                <a:spcPts val="1035"/>
              </a:spcBef>
              <a:buChar char="•"/>
              <a:tabLst>
                <a:tab pos="240665" algn="l"/>
                <a:tab pos="283845" algn="l"/>
              </a:tabLst>
            </a:pPr>
            <a:r>
              <a:rPr sz="1700" dirty="0">
                <a:solidFill>
                  <a:srgbClr val="9BAEB5"/>
                </a:solidFill>
                <a:latin typeface="Microsoft Sans Serif"/>
                <a:cs typeface="Microsoft Sans Serif"/>
              </a:rPr>
              <a:t>	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II</a:t>
            </a:r>
            <a:r>
              <a:rPr sz="17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степень</a:t>
            </a:r>
            <a:r>
              <a:rPr sz="17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—</a:t>
            </a:r>
            <a:r>
              <a:rPr sz="17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потеря</a:t>
            </a:r>
            <a:r>
              <a:rPr sz="17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4</a:t>
            </a:r>
            <a:r>
              <a:rPr sz="17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—</a:t>
            </a:r>
            <a:r>
              <a:rPr sz="17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6</a:t>
            </a:r>
            <a:r>
              <a:rPr sz="17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%</a:t>
            </a:r>
            <a:r>
              <a:rPr sz="17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первоначальной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массы</a:t>
            </a:r>
            <a:r>
              <a:rPr sz="17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тела;</a:t>
            </a:r>
            <a:endParaRPr sz="1700">
              <a:latin typeface="Corbel"/>
              <a:cs typeface="Corbel"/>
            </a:endParaRPr>
          </a:p>
          <a:p>
            <a:pPr marL="240665" marR="5080" indent="-228600">
              <a:lnSpc>
                <a:spcPts val="1839"/>
              </a:lnSpc>
              <a:spcBef>
                <a:spcPts val="990"/>
              </a:spcBef>
              <a:buChar char="•"/>
              <a:tabLst>
                <a:tab pos="240665" algn="l"/>
                <a:tab pos="283845" algn="l"/>
              </a:tabLst>
            </a:pPr>
            <a:r>
              <a:rPr sz="1700" dirty="0">
                <a:solidFill>
                  <a:srgbClr val="9BAEB5"/>
                </a:solidFill>
                <a:latin typeface="Microsoft Sans Serif"/>
                <a:cs typeface="Microsoft Sans Serif"/>
              </a:rPr>
              <a:t>	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III</a:t>
            </a:r>
            <a:r>
              <a:rPr sz="17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степень</a:t>
            </a:r>
            <a:r>
              <a:rPr sz="17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—</a:t>
            </a:r>
            <a:r>
              <a:rPr sz="17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потеря</a:t>
            </a:r>
            <a:r>
              <a:rPr sz="17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7</a:t>
            </a:r>
            <a:r>
              <a:rPr sz="17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—</a:t>
            </a:r>
            <a:r>
              <a:rPr sz="17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9</a:t>
            </a:r>
            <a:r>
              <a:rPr sz="17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%</a:t>
            </a:r>
            <a:r>
              <a:rPr sz="17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первоначальной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массы</a:t>
            </a:r>
            <a:r>
              <a:rPr sz="17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тела;</a:t>
            </a:r>
            <a:endParaRPr sz="1700">
              <a:latin typeface="Corbel"/>
              <a:cs typeface="Corbel"/>
            </a:endParaRPr>
          </a:p>
          <a:p>
            <a:pPr marL="240665" marR="338455" indent="-228600">
              <a:lnSpc>
                <a:spcPts val="1839"/>
              </a:lnSpc>
              <a:spcBef>
                <a:spcPts val="985"/>
              </a:spcBef>
              <a:buChar char="•"/>
              <a:tabLst>
                <a:tab pos="240665" algn="l"/>
                <a:tab pos="283845" algn="l"/>
              </a:tabLst>
            </a:pPr>
            <a:r>
              <a:rPr sz="1700" dirty="0">
                <a:solidFill>
                  <a:srgbClr val="9BAEB5"/>
                </a:solidFill>
                <a:latin typeface="Microsoft Sans Serif"/>
                <a:cs typeface="Microsoft Sans Serif"/>
              </a:rPr>
              <a:t>	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IV</a:t>
            </a:r>
            <a:r>
              <a:rPr sz="17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степень</a:t>
            </a:r>
            <a:r>
              <a:rPr sz="17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—</a:t>
            </a:r>
            <a:r>
              <a:rPr sz="17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более</a:t>
            </a:r>
            <a:r>
              <a:rPr sz="17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10</a:t>
            </a:r>
            <a:r>
              <a:rPr sz="17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%</a:t>
            </a:r>
            <a:r>
              <a:rPr sz="17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первоначальной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массы</a:t>
            </a:r>
            <a:r>
              <a:rPr sz="1700" spc="-6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тела</a:t>
            </a:r>
            <a:r>
              <a:rPr sz="17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(декомпенсированное обезвоживание).</a:t>
            </a:r>
            <a:endParaRPr sz="17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z="1700" b="1" u="sng" spc="-10" dirty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orbel"/>
                <a:cs typeface="Corbel"/>
              </a:rPr>
              <a:t>Клиническим</a:t>
            </a:r>
            <a:r>
              <a:rPr sz="1700" b="1" u="sng" spc="15" dirty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orbel"/>
                <a:cs typeface="Corbel"/>
              </a:rPr>
              <a:t> </a:t>
            </a:r>
            <a:r>
              <a:rPr sz="1700" b="1" u="sng" spc="-10" dirty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orbel"/>
                <a:cs typeface="Corbel"/>
              </a:rPr>
              <a:t>проявлениям</a:t>
            </a:r>
            <a:endParaRPr sz="1700">
              <a:latin typeface="Corbel"/>
              <a:cs typeface="Corbel"/>
            </a:endParaRPr>
          </a:p>
          <a:p>
            <a:pPr marL="240665" indent="-227965">
              <a:lnSpc>
                <a:spcPct val="100000"/>
              </a:lnSpc>
              <a:spcBef>
                <a:spcPts val="790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стертая</a:t>
            </a:r>
            <a:r>
              <a:rPr sz="17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форма;</a:t>
            </a:r>
            <a:endParaRPr sz="1700">
              <a:latin typeface="Corbel"/>
              <a:cs typeface="Corbel"/>
            </a:endParaRPr>
          </a:p>
          <a:p>
            <a:pPr marL="240665" indent="-227965">
              <a:lnSpc>
                <a:spcPct val="100000"/>
              </a:lnSpc>
              <a:spcBef>
                <a:spcPts val="790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классический</a:t>
            </a:r>
            <a:r>
              <a:rPr sz="1700" spc="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вариант;</a:t>
            </a:r>
            <a:endParaRPr sz="1700">
              <a:latin typeface="Corbel"/>
              <a:cs typeface="Corbel"/>
            </a:endParaRPr>
          </a:p>
          <a:p>
            <a:pPr marL="283845" indent="-271145">
              <a:lnSpc>
                <a:spcPct val="100000"/>
              </a:lnSpc>
              <a:spcBef>
                <a:spcPts val="810"/>
              </a:spcBef>
              <a:buClr>
                <a:srgbClr val="9BAEB5"/>
              </a:buClr>
              <a:buFont typeface="Microsoft Sans Serif"/>
              <a:buChar char="•"/>
              <a:tabLst>
                <a:tab pos="283845" algn="l"/>
              </a:tabLst>
            </a:pP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геморрагическая</a:t>
            </a:r>
            <a:r>
              <a:rPr sz="1700" spc="-8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форма;</a:t>
            </a:r>
            <a:endParaRPr sz="1700">
              <a:latin typeface="Corbel"/>
              <a:cs typeface="Corbel"/>
            </a:endParaRPr>
          </a:p>
          <a:p>
            <a:pPr marL="240665" indent="-227965">
              <a:lnSpc>
                <a:spcPct val="100000"/>
              </a:lnSpc>
              <a:spcBef>
                <a:spcPts val="790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молниеносная форма;</a:t>
            </a:r>
            <a:endParaRPr sz="1700">
              <a:latin typeface="Corbel"/>
              <a:cs typeface="Corbel"/>
            </a:endParaRPr>
          </a:p>
          <a:p>
            <a:pPr marL="240665" indent="-227965">
              <a:lnSpc>
                <a:spcPct val="100000"/>
              </a:lnSpc>
              <a:spcBef>
                <a:spcPts val="790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вибриононосительство</a:t>
            </a:r>
            <a:endParaRPr sz="1700">
              <a:latin typeface="Corbel"/>
              <a:cs typeface="Corbel"/>
            </a:endParaRPr>
          </a:p>
        </p:txBody>
      </p:sp>
      <p:pic>
        <p:nvPicPr>
          <p:cNvPr id="53" name="object 53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4849367" y="1296924"/>
            <a:ext cx="4163567" cy="45796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0594" y="189737"/>
            <a:ext cx="8856345" cy="719455"/>
          </a:xfrm>
          <a:prstGeom prst="rect">
            <a:avLst/>
          </a:prstGeom>
          <a:solidFill>
            <a:srgbClr val="FFFFFF"/>
          </a:solidFill>
          <a:ln w="32003">
            <a:solidFill>
              <a:srgbClr val="404040"/>
            </a:solidFill>
          </a:ln>
        </p:spPr>
        <p:txBody>
          <a:bodyPr vert="horz" wrap="square" lIns="0" tIns="146685" rIns="0" bIns="0" rtlCol="0">
            <a:spAutoFit/>
          </a:bodyPr>
          <a:lstStyle/>
          <a:p>
            <a:pPr marR="17780" algn="ctr">
              <a:lnSpc>
                <a:spcPct val="100000"/>
              </a:lnSpc>
              <a:spcBef>
                <a:spcPts val="1155"/>
              </a:spcBef>
            </a:pPr>
            <a:r>
              <a:rPr sz="2300" spc="140" dirty="0"/>
              <a:t>ПАТОЕГНЕЗ</a:t>
            </a:r>
            <a:endParaRPr sz="2300"/>
          </a:p>
        </p:txBody>
      </p:sp>
      <p:sp>
        <p:nvSpPr>
          <p:cNvPr id="3" name="object 3"/>
          <p:cNvSpPr txBox="1"/>
          <p:nvPr/>
        </p:nvSpPr>
        <p:spPr>
          <a:xfrm>
            <a:off x="258267" y="924890"/>
            <a:ext cx="8657590" cy="33801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5"/>
              </a:spcBef>
              <a:buClr>
                <a:srgbClr val="9BAEB5"/>
              </a:buClr>
              <a:buFont typeface="Microsoft Sans Serif"/>
              <a:buChar char="•"/>
              <a:tabLst>
                <a:tab pos="241300" algn="l"/>
              </a:tabLst>
            </a:pPr>
            <a:r>
              <a:rPr sz="2000" spc="-10" dirty="0">
                <a:solidFill>
                  <a:srgbClr val="252525"/>
                </a:solidFill>
                <a:latin typeface="Corbel"/>
                <a:cs typeface="Corbel"/>
              </a:rPr>
              <a:t>Преодоление</a:t>
            </a:r>
            <a:r>
              <a:rPr sz="20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вибрионами</a:t>
            </a:r>
            <a:r>
              <a:rPr sz="20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кислотного</a:t>
            </a:r>
            <a:r>
              <a:rPr sz="2000" spc="-6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spc="-20" dirty="0">
                <a:solidFill>
                  <a:srgbClr val="252525"/>
                </a:solidFill>
                <a:latin typeface="Corbel"/>
                <a:cs typeface="Corbel"/>
              </a:rPr>
              <a:t>желудочного</a:t>
            </a:r>
            <a:r>
              <a:rPr sz="2000" spc="-7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барьера</a:t>
            </a:r>
            <a:r>
              <a:rPr sz="20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–&gt;</a:t>
            </a:r>
            <a:r>
              <a:rPr sz="20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попадание</a:t>
            </a:r>
            <a:r>
              <a:rPr sz="2000" spc="-50" dirty="0">
                <a:solidFill>
                  <a:srgbClr val="252525"/>
                </a:solidFill>
                <a:latin typeface="Corbel"/>
                <a:cs typeface="Corbel"/>
              </a:rPr>
              <a:t> в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тонкую</a:t>
            </a:r>
            <a:r>
              <a:rPr sz="20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кишку</a:t>
            </a:r>
            <a:r>
              <a:rPr sz="20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–&gt;</a:t>
            </a:r>
            <a:r>
              <a:rPr sz="20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интенсивное</a:t>
            </a:r>
            <a:r>
              <a:rPr sz="20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размножение</a:t>
            </a:r>
            <a:r>
              <a:rPr sz="20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с</a:t>
            </a:r>
            <a:r>
              <a:rPr sz="20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252525"/>
                </a:solidFill>
                <a:latin typeface="Corbel"/>
                <a:cs typeface="Corbel"/>
              </a:rPr>
              <a:t>выделением</a:t>
            </a:r>
            <a:r>
              <a:rPr sz="20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252525"/>
                </a:solidFill>
                <a:latin typeface="Corbel"/>
                <a:cs typeface="Corbel"/>
              </a:rPr>
              <a:t>нейраминидазы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20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252525"/>
                </a:solidFill>
                <a:latin typeface="Corbel"/>
                <a:cs typeface="Corbel"/>
              </a:rPr>
              <a:t>экзотоксина</a:t>
            </a:r>
            <a:r>
              <a:rPr sz="20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(холерогена),</a:t>
            </a:r>
            <a:r>
              <a:rPr sz="20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252525"/>
                </a:solidFill>
                <a:latin typeface="Corbel"/>
                <a:cs typeface="Corbel"/>
              </a:rPr>
              <a:t>состоящего</a:t>
            </a:r>
            <a:r>
              <a:rPr sz="20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из</a:t>
            </a:r>
            <a:r>
              <a:rPr sz="2000" spc="-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двух</a:t>
            </a:r>
            <a:r>
              <a:rPr sz="20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компонентов</a:t>
            </a:r>
            <a:r>
              <a:rPr sz="20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–</a:t>
            </a:r>
            <a:r>
              <a:rPr sz="2000" spc="-10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А</a:t>
            </a:r>
            <a:r>
              <a:rPr sz="20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20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20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spc="-25" dirty="0">
                <a:solidFill>
                  <a:srgbClr val="252525"/>
                </a:solidFill>
                <a:latin typeface="Corbel"/>
                <a:cs typeface="Corbel"/>
              </a:rPr>
              <a:t>–&gt;</a:t>
            </a:r>
            <a:endParaRPr sz="2000">
              <a:latin typeface="Corbel"/>
              <a:cs typeface="Corbel"/>
            </a:endParaRPr>
          </a:p>
          <a:p>
            <a:pPr marL="241300" marR="391795" algn="just">
              <a:lnSpc>
                <a:spcPct val="100000"/>
              </a:lnSpc>
            </a:pPr>
            <a:r>
              <a:rPr sz="2000" spc="-10" dirty="0">
                <a:solidFill>
                  <a:srgbClr val="252525"/>
                </a:solidFill>
                <a:latin typeface="Corbel"/>
                <a:cs typeface="Corbel"/>
              </a:rPr>
              <a:t>связывание</a:t>
            </a:r>
            <a:r>
              <a:rPr sz="20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компонента</a:t>
            </a:r>
            <a:r>
              <a:rPr sz="20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20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со</a:t>
            </a:r>
            <a:r>
              <a:rPr sz="20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252525"/>
                </a:solidFill>
                <a:latin typeface="Corbel"/>
                <a:cs typeface="Corbel"/>
              </a:rPr>
              <a:t>специфическим</a:t>
            </a:r>
            <a:r>
              <a:rPr sz="20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252525"/>
                </a:solidFill>
                <a:latin typeface="Corbel"/>
                <a:cs typeface="Corbel"/>
              </a:rPr>
              <a:t>рецептором</a:t>
            </a:r>
            <a:r>
              <a:rPr sz="20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энтероцитов</a:t>
            </a:r>
            <a:r>
              <a:rPr sz="20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spc="-50" dirty="0">
                <a:solidFill>
                  <a:srgbClr val="252525"/>
                </a:solidFill>
                <a:latin typeface="Corbel"/>
                <a:cs typeface="Corbel"/>
              </a:rPr>
              <a:t>– </a:t>
            </a:r>
            <a:r>
              <a:rPr sz="2000" spc="-20" dirty="0">
                <a:solidFill>
                  <a:srgbClr val="252525"/>
                </a:solidFill>
                <a:latin typeface="Corbel"/>
                <a:cs typeface="Corbel"/>
              </a:rPr>
              <a:t>ганглиозидом,</a:t>
            </a:r>
            <a:r>
              <a:rPr sz="20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spc="-20" dirty="0">
                <a:solidFill>
                  <a:srgbClr val="252525"/>
                </a:solidFill>
                <a:latin typeface="Corbel"/>
                <a:cs typeface="Corbel"/>
              </a:rPr>
              <a:t>модифицированным</a:t>
            </a:r>
            <a:r>
              <a:rPr sz="20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под </a:t>
            </a:r>
            <a:r>
              <a:rPr sz="2000" spc="-10" dirty="0">
                <a:solidFill>
                  <a:srgbClr val="252525"/>
                </a:solidFill>
                <a:latin typeface="Corbel"/>
                <a:cs typeface="Corbel"/>
              </a:rPr>
              <a:t>действием</a:t>
            </a:r>
            <a:r>
              <a:rPr sz="2000" spc="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252525"/>
                </a:solidFill>
                <a:latin typeface="Corbel"/>
                <a:cs typeface="Corbel"/>
              </a:rPr>
              <a:t>нейраминидазы </a:t>
            </a:r>
            <a:r>
              <a:rPr sz="2000" spc="-25" dirty="0">
                <a:solidFill>
                  <a:srgbClr val="252525"/>
                </a:solidFill>
                <a:latin typeface="Corbel"/>
                <a:cs typeface="Corbel"/>
              </a:rPr>
              <a:t>для </a:t>
            </a:r>
            <a:r>
              <a:rPr sz="2000" spc="-10" dirty="0">
                <a:solidFill>
                  <a:srgbClr val="252525"/>
                </a:solidFill>
                <a:latin typeface="Corbel"/>
                <a:cs typeface="Corbel"/>
              </a:rPr>
              <a:t>обеспечения</a:t>
            </a:r>
            <a:r>
              <a:rPr sz="20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проникновения</a:t>
            </a:r>
            <a:r>
              <a:rPr sz="20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2000" spc="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энтероцит</a:t>
            </a:r>
            <a:r>
              <a:rPr sz="20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252525"/>
                </a:solidFill>
                <a:latin typeface="Corbel"/>
                <a:cs typeface="Corbel"/>
              </a:rPr>
              <a:t>компонента</a:t>
            </a:r>
            <a:r>
              <a:rPr sz="2000" spc="-9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А,</a:t>
            </a:r>
            <a:r>
              <a:rPr sz="2000" spc="-10" dirty="0">
                <a:solidFill>
                  <a:srgbClr val="252525"/>
                </a:solidFill>
                <a:latin typeface="Corbel"/>
                <a:cs typeface="Corbel"/>
              </a:rPr>
              <a:t> активирующего аденилатциклазу</a:t>
            </a:r>
            <a:r>
              <a:rPr sz="20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–&gt;</a:t>
            </a:r>
            <a:r>
              <a:rPr sz="2000" spc="-10" dirty="0">
                <a:solidFill>
                  <a:srgbClr val="252525"/>
                </a:solidFill>
                <a:latin typeface="Corbel"/>
                <a:cs typeface="Corbel"/>
              </a:rPr>
              <a:t> увеличение</a:t>
            </a:r>
            <a:r>
              <a:rPr sz="2000" spc="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252525"/>
                </a:solidFill>
                <a:latin typeface="Corbel"/>
                <a:cs typeface="Corbel"/>
              </a:rPr>
              <a:t>внутриклеточного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цАМФ</a:t>
            </a:r>
            <a:r>
              <a:rPr sz="20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–&gt;</a:t>
            </a:r>
            <a:r>
              <a:rPr sz="2000" spc="-10" dirty="0">
                <a:solidFill>
                  <a:srgbClr val="252525"/>
                </a:solidFill>
                <a:latin typeface="Corbel"/>
                <a:cs typeface="Corbel"/>
              </a:rPr>
              <a:t> нарушение</a:t>
            </a:r>
            <a:endParaRPr sz="2000">
              <a:latin typeface="Corbel"/>
              <a:cs typeface="Corbel"/>
            </a:endParaRPr>
          </a:p>
          <a:p>
            <a:pPr marL="241300" marR="36195" algn="just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работы</a:t>
            </a:r>
            <a:r>
              <a:rPr sz="2000" spc="-6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ионных</a:t>
            </a:r>
            <a:r>
              <a:rPr sz="20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насосов</a:t>
            </a:r>
            <a:r>
              <a:rPr sz="20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–&gt;</a:t>
            </a:r>
            <a:r>
              <a:rPr sz="20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секреция</a:t>
            </a:r>
            <a:r>
              <a:rPr sz="20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20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просвет</a:t>
            </a:r>
            <a:r>
              <a:rPr sz="20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кишки</a:t>
            </a:r>
            <a:r>
              <a:rPr sz="20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огромного</a:t>
            </a:r>
            <a:r>
              <a:rPr sz="20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252525"/>
                </a:solidFill>
                <a:latin typeface="Corbel"/>
                <a:cs typeface="Corbel"/>
              </a:rPr>
              <a:t>количества изотонической</a:t>
            </a:r>
            <a:r>
              <a:rPr sz="20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252525"/>
                </a:solidFill>
                <a:latin typeface="Corbel"/>
                <a:cs typeface="Corbel"/>
              </a:rPr>
              <a:t>жидкости,</a:t>
            </a:r>
            <a:r>
              <a:rPr sz="20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которую</a:t>
            </a:r>
            <a:r>
              <a:rPr sz="20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не</a:t>
            </a:r>
            <a:r>
              <a:rPr sz="20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успевает</a:t>
            </a:r>
            <a:r>
              <a:rPr sz="20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всасывать</a:t>
            </a:r>
            <a:r>
              <a:rPr sz="20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252525"/>
                </a:solidFill>
                <a:latin typeface="Corbel"/>
                <a:cs typeface="Corbel"/>
              </a:rPr>
              <a:t>толстая</a:t>
            </a:r>
            <a:r>
              <a:rPr sz="20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кишка</a:t>
            </a:r>
            <a:r>
              <a:rPr sz="20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spc="-25" dirty="0">
                <a:solidFill>
                  <a:srgbClr val="252525"/>
                </a:solidFill>
                <a:latin typeface="Corbel"/>
                <a:cs typeface="Corbel"/>
              </a:rPr>
              <a:t>(до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1</a:t>
            </a:r>
            <a:r>
              <a:rPr sz="20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л/ч)</a:t>
            </a:r>
            <a:r>
              <a:rPr sz="20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–&gt;</a:t>
            </a:r>
            <a:r>
              <a:rPr sz="20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профузная</a:t>
            </a:r>
            <a:r>
              <a:rPr sz="20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диарея,</a:t>
            </a:r>
            <a:r>
              <a:rPr sz="20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252525"/>
                </a:solidFill>
                <a:latin typeface="Corbel"/>
                <a:cs typeface="Corbel"/>
              </a:rPr>
              <a:t>внутриклеточная</a:t>
            </a:r>
            <a:r>
              <a:rPr sz="20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252525"/>
                </a:solidFill>
                <a:latin typeface="Corbel"/>
                <a:cs typeface="Corbel"/>
              </a:rPr>
              <a:t>дегидратация,</a:t>
            </a:r>
            <a:endParaRPr sz="2000">
              <a:latin typeface="Corbel"/>
              <a:cs typeface="Corbel"/>
            </a:endParaRPr>
          </a:p>
          <a:p>
            <a:pPr marL="241300" algn="just">
              <a:lnSpc>
                <a:spcPct val="100000"/>
              </a:lnSpc>
            </a:pPr>
            <a:r>
              <a:rPr sz="2000" spc="-10" dirty="0">
                <a:solidFill>
                  <a:srgbClr val="252525"/>
                </a:solidFill>
                <a:latin typeface="Corbel"/>
                <a:cs typeface="Corbel"/>
              </a:rPr>
              <a:t>гиповолемический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 шок</a:t>
            </a:r>
            <a:r>
              <a:rPr sz="20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2000" spc="-9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000" spc="-20" dirty="0">
                <a:solidFill>
                  <a:srgbClr val="252525"/>
                </a:solidFill>
                <a:latin typeface="Corbel"/>
                <a:cs typeface="Corbel"/>
              </a:rPr>
              <a:t>ОПН.</a:t>
            </a:r>
            <a:endParaRPr sz="2000">
              <a:latin typeface="Corbel"/>
              <a:cs typeface="Corbe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80160" y="4184903"/>
            <a:ext cx="2837815" cy="2673350"/>
            <a:chOff x="1280160" y="4184903"/>
            <a:chExt cx="2837815" cy="267335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0160" y="4184903"/>
              <a:ext cx="2837688" cy="26730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5232" y="4379975"/>
              <a:ext cx="2249423" cy="2234184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83964" y="4005071"/>
            <a:ext cx="4290060" cy="285292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2222" y="118110"/>
            <a:ext cx="8712835" cy="576580"/>
          </a:xfrm>
          <a:prstGeom prst="rect">
            <a:avLst/>
          </a:prstGeom>
          <a:solidFill>
            <a:srgbClr val="FFFFFF"/>
          </a:solidFill>
          <a:ln w="32003">
            <a:solidFill>
              <a:srgbClr val="404040"/>
            </a:solidFill>
          </a:ln>
        </p:spPr>
        <p:txBody>
          <a:bodyPr vert="horz" wrap="square" lIns="0" tIns="74295" rIns="0" bIns="0" rtlCol="0">
            <a:spAutoFit/>
          </a:bodyPr>
          <a:lstStyle/>
          <a:p>
            <a:pPr marR="23495" algn="ctr">
              <a:lnSpc>
                <a:spcPct val="100000"/>
              </a:lnSpc>
              <a:spcBef>
                <a:spcPts val="585"/>
              </a:spcBef>
            </a:pPr>
            <a:r>
              <a:rPr sz="2300" spc="175" dirty="0"/>
              <a:t>КЛИНИЧЕСКАЯ</a:t>
            </a:r>
            <a:r>
              <a:rPr sz="2300" spc="380" dirty="0"/>
              <a:t> </a:t>
            </a:r>
            <a:r>
              <a:rPr sz="2300" spc="155" dirty="0"/>
              <a:t>КАРТИНА</a:t>
            </a:r>
            <a:endParaRPr sz="2300"/>
          </a:p>
        </p:txBody>
      </p:sp>
      <p:sp>
        <p:nvSpPr>
          <p:cNvPr id="3" name="object 3"/>
          <p:cNvSpPr txBox="1"/>
          <p:nvPr/>
        </p:nvSpPr>
        <p:spPr>
          <a:xfrm>
            <a:off x="330200" y="727168"/>
            <a:ext cx="8307705" cy="545338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40665" indent="-227965" algn="just">
              <a:lnSpc>
                <a:spcPct val="100000"/>
              </a:lnSpc>
              <a:spcBef>
                <a:spcPts val="1105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–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инкубационный</a:t>
            </a:r>
            <a:r>
              <a:rPr sz="1800" spc="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период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среднем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1-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2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дня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(от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нескольких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часов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до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6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сут)</a:t>
            </a:r>
            <a:endParaRPr sz="1800">
              <a:latin typeface="Corbel"/>
              <a:cs typeface="Corbel"/>
            </a:endParaRPr>
          </a:p>
          <a:p>
            <a:pPr marL="240665" indent="-227965" algn="just">
              <a:lnSpc>
                <a:spcPct val="100000"/>
              </a:lnSpc>
              <a:spcBef>
                <a:spcPts val="1005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–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может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протекать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стертой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форме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или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развитием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обезвоживания легкой</a:t>
            </a:r>
            <a:endParaRPr sz="1800">
              <a:latin typeface="Corbel"/>
              <a:cs typeface="Corbel"/>
            </a:endParaRPr>
          </a:p>
          <a:p>
            <a:pPr marL="241300" marR="21590" algn="just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(потеря</a:t>
            </a:r>
            <a:r>
              <a:rPr sz="18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жидкости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1-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3%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массы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тела),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средней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(потеря</a:t>
            </a:r>
            <a:r>
              <a:rPr sz="18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жидкости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4-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6%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массы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тела), тяжелой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(потеря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жидкости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7-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9%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массы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тела)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очень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тяжелой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(потеря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жидкости</a:t>
            </a:r>
            <a:endParaRPr sz="1800">
              <a:latin typeface="Corbel"/>
              <a:cs typeface="Corbel"/>
            </a:endParaRPr>
          </a:p>
          <a:p>
            <a:pPr marL="241300" algn="just">
              <a:lnSpc>
                <a:spcPct val="100000"/>
              </a:lnSpc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свыше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9%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массы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тела)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степени</a:t>
            </a:r>
            <a:endParaRPr sz="1800">
              <a:latin typeface="Corbel"/>
              <a:cs typeface="Corbel"/>
            </a:endParaRPr>
          </a:p>
          <a:p>
            <a:pPr marL="240665" indent="-227965" algn="just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–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начинается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внезапно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на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фоне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полного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здоровья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появления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урчания,</a:t>
            </a:r>
            <a:endParaRPr sz="1800">
              <a:latin typeface="Corbel"/>
              <a:cs typeface="Corbel"/>
            </a:endParaRPr>
          </a:p>
          <a:p>
            <a:pPr marL="241300" marR="160020" algn="just">
              <a:lnSpc>
                <a:spcPct val="100000"/>
              </a:lnSpc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метеоризма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императивного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позыва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на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 дефекацию;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испражнения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водянистые,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мутновато-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белые,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плавающими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хлопьями,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без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калового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запаха (вид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«рисовой воды»);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впоследствии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императивные</a:t>
            </a:r>
            <a:r>
              <a:rPr sz="1800" spc="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позывы</a:t>
            </a:r>
            <a:r>
              <a:rPr sz="1800" spc="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повторяются,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испражнения</a:t>
            </a:r>
            <a:endParaRPr sz="1800">
              <a:latin typeface="Corbel"/>
              <a:cs typeface="Corbel"/>
            </a:endParaRPr>
          </a:p>
          <a:p>
            <a:pPr marL="241300" algn="just">
              <a:lnSpc>
                <a:spcPct val="100000"/>
              </a:lnSpc>
            </a:pP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выделяются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легко,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интервалы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между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дефекациями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сокращаются,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а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объем</a:t>
            </a:r>
            <a:endParaRPr sz="1800">
              <a:latin typeface="Corbel"/>
              <a:cs typeface="Corbel"/>
            </a:endParaRPr>
          </a:p>
          <a:p>
            <a:pPr marL="241300" algn="just">
              <a:lnSpc>
                <a:spcPct val="100000"/>
              </a:lnSpc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испражнений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каждым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разом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увеличивается</a:t>
            </a:r>
            <a:endParaRPr sz="1800">
              <a:latin typeface="Corbel"/>
              <a:cs typeface="Corbel"/>
            </a:endParaRPr>
          </a:p>
          <a:p>
            <a:pPr marL="240665" indent="-227965" algn="just">
              <a:lnSpc>
                <a:spcPct val="100000"/>
              </a:lnSpc>
              <a:spcBef>
                <a:spcPts val="1000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–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боли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животе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отсутствуют</a:t>
            </a:r>
            <a:r>
              <a:rPr sz="1800" spc="-7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или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незначительные,</a:t>
            </a:r>
            <a:r>
              <a:rPr sz="18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тенезмов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нет</a:t>
            </a:r>
            <a:endParaRPr sz="1800">
              <a:latin typeface="Corbel"/>
              <a:cs typeface="Corbel"/>
            </a:endParaRPr>
          </a:p>
          <a:p>
            <a:pPr marL="240665" indent="-227965" algn="just">
              <a:lnSpc>
                <a:spcPct val="100000"/>
              </a:lnSpc>
              <a:spcBef>
                <a:spcPts val="1010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–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через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некоторое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время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 присоединяется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рвота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без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 тошноты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8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какого-либо</a:t>
            </a:r>
            <a:endParaRPr sz="1800">
              <a:latin typeface="Corbel"/>
              <a:cs typeface="Corbel"/>
            </a:endParaRPr>
          </a:p>
          <a:p>
            <a:pPr marL="241300" algn="just">
              <a:lnSpc>
                <a:spcPct val="100000"/>
              </a:lnSpc>
            </a:pP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напряжения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вначале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разжиженным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желудочным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содержимым,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а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затем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рвотными</a:t>
            </a:r>
            <a:endParaRPr sz="1800">
              <a:latin typeface="Corbel"/>
              <a:cs typeface="Corbel"/>
            </a:endParaRPr>
          </a:p>
          <a:p>
            <a:pPr marL="241300" algn="just">
              <a:lnSpc>
                <a:spcPct val="100000"/>
              </a:lnSpc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массами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такого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же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характера,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как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испражнения</a:t>
            </a:r>
            <a:endParaRPr sz="1800">
              <a:latin typeface="Corbel"/>
              <a:cs typeface="Corbel"/>
            </a:endParaRPr>
          </a:p>
          <a:p>
            <a:pPr marL="240029" marR="1081405" indent="-227965" algn="just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Font typeface="Microsoft Sans Serif"/>
              <a:buChar char="•"/>
              <a:tabLst>
                <a:tab pos="241300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–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температура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тела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нормальная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или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субфебрильная,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общие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симптомы 	интоксикации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отсутствуют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437" y="278638"/>
            <a:ext cx="8418195" cy="2348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Первым</a:t>
            </a:r>
            <a:r>
              <a:rPr sz="18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клинически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выраженным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признаком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является</a:t>
            </a:r>
            <a:r>
              <a:rPr sz="18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понос.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Испражнения</a:t>
            </a:r>
            <a:endParaRPr sz="1800">
              <a:latin typeface="Corbel"/>
              <a:cs typeface="Corbel"/>
            </a:endParaRPr>
          </a:p>
          <a:p>
            <a:pPr marL="241300" marR="5080">
              <a:lnSpc>
                <a:spcPct val="100000"/>
              </a:lnSpc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быстро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становятся</a:t>
            </a:r>
            <a:r>
              <a:rPr sz="1800" spc="-6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водянистыми,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мутновато-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белыми,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напоминают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рисовый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отвар,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без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калового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запаха.</a:t>
            </a:r>
            <a:endParaRPr sz="1800">
              <a:latin typeface="Corbel"/>
              <a:cs typeface="Corbel"/>
            </a:endParaRPr>
          </a:p>
          <a:p>
            <a:pPr marL="240665" indent="-227965">
              <a:lnSpc>
                <a:spcPct val="100000"/>
              </a:lnSpc>
              <a:spcBef>
                <a:spcPts val="1005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Рвота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обычно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появляется</a:t>
            </a:r>
            <a:r>
              <a:rPr sz="18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внезапно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вслед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за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поносом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без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предшествующей</a:t>
            </a:r>
            <a:endParaRPr sz="1800">
              <a:latin typeface="Corbel"/>
              <a:cs typeface="Corbel"/>
            </a:endParaRPr>
          </a:p>
          <a:p>
            <a:pPr marL="241300" marR="71755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тошноты,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по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виду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рвотные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массы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также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похожи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на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рисовый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отвар.</a:t>
            </a:r>
            <a:r>
              <a:rPr sz="1800" spc="-8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У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большинства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больных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понос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рвота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не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сопровождаются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болью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животе.</a:t>
            </a:r>
            <a:r>
              <a:rPr sz="1800" spc="-8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Они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ощущают</a:t>
            </a:r>
            <a:endParaRPr sz="1800">
              <a:latin typeface="Corbel"/>
              <a:cs typeface="Corbel"/>
            </a:endParaRPr>
          </a:p>
          <a:p>
            <a:pPr marL="241300" marR="685165">
              <a:lnSpc>
                <a:spcPct val="100000"/>
              </a:lnSpc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нарастающую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слабость,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сухость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во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рту,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боли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судорожные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подергивания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в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мышцах,</a:t>
            </a:r>
            <a:r>
              <a:rPr sz="1800" spc="-8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особенно</a:t>
            </a:r>
            <a:r>
              <a:rPr sz="1800" spc="-8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икроножных.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868" y="2709672"/>
            <a:ext cx="8450580" cy="361187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5270" y="118110"/>
            <a:ext cx="8641080" cy="647700"/>
          </a:xfrm>
          <a:prstGeom prst="rect">
            <a:avLst/>
          </a:prstGeom>
          <a:solidFill>
            <a:srgbClr val="FFFFFF"/>
          </a:solidFill>
          <a:ln w="32003">
            <a:solidFill>
              <a:srgbClr val="404040"/>
            </a:solidFill>
          </a:ln>
        </p:spPr>
        <p:txBody>
          <a:bodyPr vert="horz" wrap="square" lIns="0" tIns="110489" rIns="0" bIns="0" rtlCol="0">
            <a:spAutoFit/>
          </a:bodyPr>
          <a:lstStyle/>
          <a:p>
            <a:pPr marL="566420">
              <a:lnSpc>
                <a:spcPct val="100000"/>
              </a:lnSpc>
              <a:spcBef>
                <a:spcPts val="869"/>
              </a:spcBef>
            </a:pPr>
            <a:r>
              <a:rPr sz="2300" spc="175" dirty="0">
                <a:solidFill>
                  <a:srgbClr val="252525"/>
                </a:solidFill>
                <a:latin typeface="Corbel"/>
                <a:cs typeface="Corbel"/>
              </a:rPr>
              <a:t>КЛИНИЧЕСКИЕ</a:t>
            </a:r>
            <a:r>
              <a:rPr sz="2300" spc="30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spc="175" dirty="0">
                <a:solidFill>
                  <a:srgbClr val="252525"/>
                </a:solidFill>
                <a:latin typeface="Corbel"/>
                <a:cs typeface="Corbel"/>
              </a:rPr>
              <a:t>ОСОБЕННОСТИ</a:t>
            </a:r>
            <a:r>
              <a:rPr sz="2300" spc="3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spc="140" dirty="0">
                <a:solidFill>
                  <a:srgbClr val="252525"/>
                </a:solidFill>
                <a:latin typeface="Corbel"/>
                <a:cs typeface="Corbel"/>
              </a:rPr>
              <a:t>ХОЛЕРЫ</a:t>
            </a:r>
            <a:r>
              <a:rPr sz="2300" spc="38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spc="135" dirty="0">
                <a:solidFill>
                  <a:srgbClr val="252525"/>
                </a:solidFill>
                <a:latin typeface="Corbel"/>
                <a:cs typeface="Corbel"/>
              </a:rPr>
              <a:t>ЭЛЬ-</a:t>
            </a:r>
            <a:r>
              <a:rPr sz="2300" spc="-2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spc="85" dirty="0">
                <a:solidFill>
                  <a:srgbClr val="252525"/>
                </a:solidFill>
                <a:latin typeface="Corbel"/>
                <a:cs typeface="Corbel"/>
              </a:rPr>
              <a:t>ТОР</a:t>
            </a:r>
            <a:endParaRPr sz="2300">
              <a:latin typeface="Corbel"/>
              <a:cs typeface="Corbe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/>
              <a:t>1)</a:t>
            </a:r>
            <a:r>
              <a:rPr spc="-70" dirty="0"/>
              <a:t> </a:t>
            </a:r>
            <a:r>
              <a:rPr dirty="0"/>
              <a:t>часто</a:t>
            </a:r>
            <a:r>
              <a:rPr spc="-55" dirty="0"/>
              <a:t> </a:t>
            </a:r>
            <a:r>
              <a:rPr spc="-10" dirty="0"/>
              <a:t>протекает</a:t>
            </a:r>
            <a:r>
              <a:rPr spc="-60" dirty="0"/>
              <a:t> </a:t>
            </a:r>
            <a:r>
              <a:rPr dirty="0"/>
              <a:t>в</a:t>
            </a:r>
            <a:r>
              <a:rPr spc="-60" dirty="0"/>
              <a:t> </a:t>
            </a:r>
            <a:r>
              <a:rPr dirty="0"/>
              <a:t>стертой</a:t>
            </a:r>
            <a:r>
              <a:rPr spc="-55" dirty="0"/>
              <a:t> </a:t>
            </a:r>
            <a:r>
              <a:rPr dirty="0"/>
              <a:t>форме</a:t>
            </a:r>
            <a:r>
              <a:rPr spc="-75" dirty="0"/>
              <a:t> </a:t>
            </a:r>
            <a:r>
              <a:rPr dirty="0"/>
              <a:t>или</a:t>
            </a:r>
            <a:r>
              <a:rPr spc="-45" dirty="0"/>
              <a:t> </a:t>
            </a:r>
            <a:r>
              <a:rPr spc="-50" dirty="0"/>
              <a:t>с </a:t>
            </a:r>
            <a:r>
              <a:rPr spc="-10" dirty="0"/>
              <a:t>обезвоживанием</a:t>
            </a:r>
            <a:r>
              <a:rPr spc="-80" dirty="0"/>
              <a:t> </a:t>
            </a:r>
            <a:r>
              <a:rPr spc="-10" dirty="0"/>
              <a:t>легкой</a:t>
            </a:r>
            <a:r>
              <a:rPr spc="-75" dirty="0"/>
              <a:t> </a:t>
            </a:r>
            <a:r>
              <a:rPr dirty="0"/>
              <a:t>степени,</a:t>
            </a:r>
            <a:r>
              <a:rPr spc="-95" dirty="0"/>
              <a:t> </a:t>
            </a:r>
            <a:r>
              <a:rPr spc="-10" dirty="0"/>
              <a:t>возможно длительное</a:t>
            </a:r>
            <a:r>
              <a:rPr spc="-70" dirty="0"/>
              <a:t> </a:t>
            </a:r>
            <a:r>
              <a:rPr spc="-10" dirty="0"/>
              <a:t>вибриононосительство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45135" y="2327910"/>
            <a:ext cx="814832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252525"/>
                </a:solidFill>
                <a:latin typeface="Corbel"/>
                <a:cs typeface="Corbel"/>
              </a:rPr>
              <a:t>2)</a:t>
            </a:r>
            <a:r>
              <a:rPr sz="2800" spc="-9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252525"/>
                </a:solidFill>
                <a:latin typeface="Corbel"/>
                <a:cs typeface="Corbel"/>
              </a:rPr>
              <a:t>характерна</a:t>
            </a:r>
            <a:r>
              <a:rPr sz="2800" spc="-6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252525"/>
                </a:solidFill>
                <a:latin typeface="Corbel"/>
                <a:cs typeface="Corbel"/>
              </a:rPr>
              <a:t>большая</a:t>
            </a:r>
            <a:r>
              <a:rPr sz="2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252525"/>
                </a:solidFill>
                <a:latin typeface="Corbel"/>
                <a:cs typeface="Corbel"/>
              </a:rPr>
              <a:t>устойчивость</a:t>
            </a:r>
            <a:r>
              <a:rPr sz="2800" spc="-7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800" spc="-20" dirty="0">
                <a:solidFill>
                  <a:srgbClr val="252525"/>
                </a:solidFill>
                <a:latin typeface="Corbel"/>
                <a:cs typeface="Corbel"/>
              </a:rPr>
              <a:t>возбудителя</a:t>
            </a:r>
            <a:r>
              <a:rPr sz="2800" spc="-8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800" spc="-25" dirty="0">
                <a:solidFill>
                  <a:srgbClr val="252525"/>
                </a:solidFill>
                <a:latin typeface="Corbel"/>
                <a:cs typeface="Corbel"/>
              </a:rPr>
              <a:t>во </a:t>
            </a:r>
            <a:r>
              <a:rPr sz="2800" spc="-10" dirty="0">
                <a:solidFill>
                  <a:srgbClr val="252525"/>
                </a:solidFill>
                <a:latin typeface="Corbel"/>
                <a:cs typeface="Corbel"/>
              </a:rPr>
              <a:t>внешней</a:t>
            </a:r>
            <a:r>
              <a:rPr sz="28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252525"/>
                </a:solidFill>
                <a:latin typeface="Corbel"/>
                <a:cs typeface="Corbel"/>
              </a:rPr>
              <a:t>среде</a:t>
            </a:r>
            <a:r>
              <a:rPr sz="2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252525"/>
                </a:solidFill>
                <a:latin typeface="Corbel"/>
                <a:cs typeface="Corbel"/>
              </a:rPr>
              <a:t>по</a:t>
            </a:r>
            <a:r>
              <a:rPr sz="28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252525"/>
                </a:solidFill>
                <a:latin typeface="Corbel"/>
                <a:cs typeface="Corbel"/>
              </a:rPr>
              <a:t>сравнению</a:t>
            </a:r>
            <a:r>
              <a:rPr sz="2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252525"/>
                </a:solidFill>
                <a:latin typeface="Corbel"/>
                <a:cs typeface="Corbel"/>
              </a:rPr>
              <a:t>с</a:t>
            </a:r>
            <a:r>
              <a:rPr sz="28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252525"/>
                </a:solidFill>
                <a:latin typeface="Corbel"/>
                <a:cs typeface="Corbel"/>
              </a:rPr>
              <a:t>классическим</a:t>
            </a:r>
            <a:endParaRPr sz="28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sz="2800" dirty="0">
                <a:solidFill>
                  <a:srgbClr val="252525"/>
                </a:solidFill>
                <a:latin typeface="Corbel"/>
                <a:cs typeface="Corbel"/>
              </a:rPr>
              <a:t>вариантом</a:t>
            </a:r>
            <a:r>
              <a:rPr sz="2800" spc="-1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252525"/>
                </a:solidFill>
                <a:latin typeface="Corbel"/>
                <a:cs typeface="Corbel"/>
              </a:rPr>
              <a:t>холерного</a:t>
            </a:r>
            <a:r>
              <a:rPr sz="2800" spc="-1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252525"/>
                </a:solidFill>
                <a:latin typeface="Corbel"/>
                <a:cs typeface="Corbel"/>
              </a:rPr>
              <a:t>вибриона</a:t>
            </a:r>
            <a:endParaRPr sz="2800">
              <a:latin typeface="Corbel"/>
              <a:cs typeface="Corbe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088" y="3735323"/>
            <a:ext cx="8641080" cy="286207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267" y="78231"/>
            <a:ext cx="8604885" cy="6096000"/>
          </a:xfrm>
          <a:prstGeom prst="rect">
            <a:avLst/>
          </a:prstGeom>
        </p:spPr>
        <p:txBody>
          <a:bodyPr vert="horz" wrap="square" lIns="0" tIns="11366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95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Тяжесть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течения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болезни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соответствует</a:t>
            </a:r>
            <a:r>
              <a:rPr sz="18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степени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обезвоживания:</a:t>
            </a:r>
            <a:endParaRPr sz="1800">
              <a:latin typeface="Corbel"/>
              <a:cs typeface="Corbel"/>
            </a:endParaRPr>
          </a:p>
          <a:p>
            <a:pPr marL="240665" indent="-227965">
              <a:lnSpc>
                <a:spcPts val="2050"/>
              </a:lnSpc>
              <a:spcBef>
                <a:spcPts val="790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1)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легкая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степень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–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дефекация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не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чаще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 3-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5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раз/сут,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рвота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не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характерна,</a:t>
            </a:r>
            <a:endParaRPr sz="1800">
              <a:latin typeface="Corbel"/>
              <a:cs typeface="Corbel"/>
            </a:endParaRPr>
          </a:p>
          <a:p>
            <a:pPr marL="241300" marR="5080">
              <a:lnSpc>
                <a:spcPts val="1939"/>
              </a:lnSpc>
              <a:spcBef>
                <a:spcPts val="140"/>
              </a:spcBef>
            </a:pP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незначительные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ощущения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слабости,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жажды,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сухости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во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рту,</a:t>
            </a:r>
            <a:r>
              <a:rPr sz="1800" spc="-6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длительность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болезни 1-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2</a:t>
            </a:r>
            <a:r>
              <a:rPr sz="1800" spc="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дня</a:t>
            </a:r>
            <a:endParaRPr sz="1800">
              <a:latin typeface="Corbel"/>
              <a:cs typeface="Corbel"/>
            </a:endParaRPr>
          </a:p>
          <a:p>
            <a:pPr marL="240665" indent="-227965">
              <a:lnSpc>
                <a:spcPts val="2050"/>
              </a:lnSpc>
              <a:spcBef>
                <a:spcPts val="760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2)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средняя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степень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–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дефекация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до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10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раз/сут,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к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диарее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присоединяется</a:t>
            </a:r>
            <a:endParaRPr sz="1800">
              <a:latin typeface="Corbel"/>
              <a:cs typeface="Corbel"/>
            </a:endParaRPr>
          </a:p>
          <a:p>
            <a:pPr marL="241300" marR="20320">
              <a:lnSpc>
                <a:spcPct val="90000"/>
              </a:lnSpc>
              <a:spcBef>
                <a:spcPts val="105"/>
              </a:spcBef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нарастающая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по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частоте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рвота,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быстро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прогрессируют</a:t>
            </a:r>
            <a:r>
              <a:rPr sz="1800" spc="-7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явления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эксикоза: жажда становится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мучительной,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язык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сухим</a:t>
            </a:r>
            <a:r>
              <a:rPr sz="18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«меловым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налетом»,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кожа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слизистые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глаз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и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ротоглотки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бледнеют,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тургор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кожи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снижается,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возникают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единичные</a:t>
            </a:r>
            <a:r>
              <a:rPr sz="18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судороги</a:t>
            </a:r>
            <a:endParaRPr sz="1800">
              <a:latin typeface="Corbel"/>
              <a:cs typeface="Corbel"/>
            </a:endParaRPr>
          </a:p>
          <a:p>
            <a:pPr marL="241300">
              <a:lnSpc>
                <a:spcPts val="1835"/>
              </a:lnSpc>
            </a:pP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икроножных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мышц,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кистей,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стоп,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жевательных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мышц,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нестойкий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цианоз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губ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endParaRPr sz="1800">
              <a:latin typeface="Corbel"/>
              <a:cs typeface="Corbel"/>
            </a:endParaRPr>
          </a:p>
          <a:p>
            <a:pPr marL="241300">
              <a:lnSpc>
                <a:spcPts val="1945"/>
              </a:lnSpc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пальцев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рук,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охриплость</a:t>
            </a:r>
            <a:r>
              <a:rPr sz="18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голоса,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умеренная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тахикардия,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гипотензия,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олигурия,</a:t>
            </a:r>
            <a:endParaRPr sz="1800">
              <a:latin typeface="Corbel"/>
              <a:cs typeface="Corbel"/>
            </a:endParaRPr>
          </a:p>
          <a:p>
            <a:pPr marL="241300">
              <a:lnSpc>
                <a:spcPts val="2050"/>
              </a:lnSpc>
            </a:pP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гипокалиемия,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длительность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болезни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4-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5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дней</a:t>
            </a:r>
            <a:endParaRPr sz="1800">
              <a:latin typeface="Corbel"/>
              <a:cs typeface="Corbel"/>
            </a:endParaRPr>
          </a:p>
          <a:p>
            <a:pPr marL="241300" marR="104139" indent="-228600">
              <a:lnSpc>
                <a:spcPts val="1939"/>
              </a:lnSpc>
              <a:spcBef>
                <a:spcPts val="1030"/>
              </a:spcBef>
              <a:buClr>
                <a:srgbClr val="9BAEB5"/>
              </a:buClr>
              <a:buFont typeface="Microsoft Sans Serif"/>
              <a:buChar char="•"/>
              <a:tabLst>
                <a:tab pos="241300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3)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тяжелая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степень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–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многократный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очень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обильный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(до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1-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1,5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л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за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одну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дефекацию) стул,</a:t>
            </a:r>
            <a:r>
              <a:rPr sz="1800" spc="-7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обильная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800" spc="-6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многократная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рвота,</a:t>
            </a:r>
            <a:r>
              <a:rPr sz="18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резко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выраженные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признаки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эксикоза:</a:t>
            </a:r>
            <a:endParaRPr sz="1800">
              <a:latin typeface="Corbel"/>
              <a:cs typeface="Corbel"/>
            </a:endParaRPr>
          </a:p>
          <a:p>
            <a:pPr marL="241300" marR="94615">
              <a:lnSpc>
                <a:spcPts val="1939"/>
              </a:lnSpc>
              <a:spcBef>
                <a:spcPts val="10"/>
              </a:spcBef>
            </a:pP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болезненные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судороги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мышц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конечностей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живота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вплоть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до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тонических,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слабый,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еле</a:t>
            </a:r>
            <a:r>
              <a:rPr sz="18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слышимый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голос,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сниженный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тургор</a:t>
            </a:r>
            <a:r>
              <a:rPr sz="1800" spc="-9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кожи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(собранная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складку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кожа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долго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не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расправляется,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кожа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кистей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стоп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становится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морщинистой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–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«рука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прачки»),</a:t>
            </a:r>
            <a:endParaRPr sz="1800">
              <a:latin typeface="Corbel"/>
              <a:cs typeface="Corbel"/>
            </a:endParaRPr>
          </a:p>
          <a:p>
            <a:pPr marL="241300" marR="125095">
              <a:lnSpc>
                <a:spcPts val="1939"/>
              </a:lnSpc>
              <a:spcBef>
                <a:spcPts val="15"/>
              </a:spcBef>
            </a:pP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характерный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вид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лица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(заострившиеся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черты,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запавшие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 глаза,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цианоз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губ,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ушных раковин,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мочек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ушей,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носа),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тахипноэ,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тахикардия,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нитевидный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пульс,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глухие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тоны сердца,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прогрессивное</a:t>
            </a:r>
            <a:r>
              <a:rPr sz="18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падение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АД,</a:t>
            </a:r>
            <a:r>
              <a:rPr sz="1800" spc="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олигоанурия,</a:t>
            </a:r>
            <a:r>
              <a:rPr sz="1800" spc="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гипокалиемия,</a:t>
            </a:r>
            <a:r>
              <a:rPr sz="1800" spc="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гипохлоремия</a:t>
            </a:r>
            <a:endParaRPr sz="1800">
              <a:latin typeface="Corbel"/>
              <a:cs typeface="Corbel"/>
            </a:endParaRPr>
          </a:p>
          <a:p>
            <a:pPr marL="240665" indent="-227965">
              <a:lnSpc>
                <a:spcPts val="2055"/>
              </a:lnSpc>
              <a:spcBef>
                <a:spcPts val="770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4)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очень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тяжелая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степень</a:t>
            </a:r>
            <a:r>
              <a:rPr sz="1800" spc="-6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(алгидная)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–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массивные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беспрерывные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обильные</a:t>
            </a:r>
            <a:endParaRPr sz="1800">
              <a:latin typeface="Corbel"/>
              <a:cs typeface="Corbel"/>
            </a:endParaRPr>
          </a:p>
          <a:p>
            <a:pPr marL="241300" marR="97790">
              <a:lnSpc>
                <a:spcPts val="1939"/>
              </a:lnSpc>
              <a:spcBef>
                <a:spcPts val="140"/>
              </a:spcBef>
            </a:pP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дефекации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рвота,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состояние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алгида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течение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первых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12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ч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(падение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 температуры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тела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до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34-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35,5°С,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крайняя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обезвоженность,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одышка,</a:t>
            </a:r>
            <a:r>
              <a:rPr sz="1800" spc="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анурия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др.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8307" y="138684"/>
            <a:ext cx="8842375" cy="3107690"/>
            <a:chOff x="178307" y="138684"/>
            <a:chExt cx="8842375" cy="31076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307" y="156972"/>
              <a:ext cx="504444" cy="65836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3192" y="138684"/>
              <a:ext cx="6484620" cy="7071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7187" y="138684"/>
              <a:ext cx="1231391" cy="7071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31964" y="138684"/>
              <a:ext cx="1100327" cy="7071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3192" y="481584"/>
              <a:ext cx="1351788" cy="7071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89888" y="481584"/>
              <a:ext cx="1947672" cy="7071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16935" y="481584"/>
              <a:ext cx="684276" cy="7071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43072" y="481584"/>
              <a:ext cx="3066288" cy="7071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88736" y="481584"/>
              <a:ext cx="3131819" cy="70713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3192" y="824484"/>
              <a:ext cx="8330183" cy="70713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3192" y="1167384"/>
              <a:ext cx="7722108" cy="70713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3192" y="1510284"/>
              <a:ext cx="7662672" cy="7071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93192" y="1853184"/>
              <a:ext cx="8046720" cy="7071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93192" y="2196084"/>
              <a:ext cx="8427720" cy="70713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93192" y="2538984"/>
              <a:ext cx="8375904" cy="707136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349707" y="209245"/>
            <a:ext cx="8398510" cy="280733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241300" marR="5080" indent="-228600">
              <a:lnSpc>
                <a:spcPct val="90000"/>
              </a:lnSpc>
              <a:spcBef>
                <a:spcPts val="395"/>
              </a:spcBef>
              <a:buClr>
                <a:srgbClr val="9BAEB5"/>
              </a:buClr>
              <a:buFont typeface="Microsoft Sans Serif"/>
              <a:buChar char="•"/>
              <a:tabLst>
                <a:tab pos="241300" algn="l"/>
              </a:tabLst>
            </a:pP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При</a:t>
            </a:r>
            <a:r>
              <a:rPr sz="2500" spc="-7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большой</a:t>
            </a:r>
            <a:r>
              <a:rPr sz="25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потере</a:t>
            </a:r>
            <a:r>
              <a:rPr sz="25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жидкости</a:t>
            </a:r>
            <a:r>
              <a:rPr sz="25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20" dirty="0">
                <a:solidFill>
                  <a:srgbClr val="252525"/>
                </a:solidFill>
                <a:latin typeface="Corbel"/>
                <a:cs typeface="Corbel"/>
              </a:rPr>
              <a:t>развивается</a:t>
            </a:r>
            <a:r>
              <a:rPr sz="2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алгид</a:t>
            </a:r>
            <a:r>
              <a:rPr sz="25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(лат.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algidus</a:t>
            </a:r>
            <a:r>
              <a:rPr sz="2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холодный)</a:t>
            </a:r>
            <a:r>
              <a:rPr sz="2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—</a:t>
            </a:r>
            <a:r>
              <a:rPr sz="25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20" dirty="0">
                <a:solidFill>
                  <a:srgbClr val="252525"/>
                </a:solidFill>
                <a:latin typeface="Corbel"/>
                <a:cs typeface="Corbel"/>
              </a:rPr>
              <a:t>симптомокомплекс,</a:t>
            </a:r>
            <a:r>
              <a:rPr sz="25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обусловленный</a:t>
            </a:r>
            <a:r>
              <a:rPr sz="2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25" dirty="0">
                <a:solidFill>
                  <a:srgbClr val="252525"/>
                </a:solidFill>
                <a:latin typeface="Corbel"/>
                <a:cs typeface="Corbel"/>
              </a:rPr>
              <a:t>IV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степенью</a:t>
            </a:r>
            <a:r>
              <a:rPr sz="2500" spc="-6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обезвоживания</a:t>
            </a:r>
            <a:r>
              <a:rPr sz="25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организма</a:t>
            </a:r>
            <a:r>
              <a:rPr sz="25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с</a:t>
            </a:r>
            <a:r>
              <a:rPr sz="25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потерей</a:t>
            </a:r>
            <a:r>
              <a:rPr sz="2500" spc="-6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хлоридов</a:t>
            </a:r>
            <a:endParaRPr sz="2500">
              <a:latin typeface="Corbel"/>
              <a:cs typeface="Corbel"/>
            </a:endParaRPr>
          </a:p>
          <a:p>
            <a:pPr marL="241300" marR="913130">
              <a:lnSpc>
                <a:spcPts val="2700"/>
              </a:lnSpc>
              <a:spcBef>
                <a:spcPts val="40"/>
              </a:spcBef>
            </a:pP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натрия</a:t>
            </a:r>
            <a:r>
              <a:rPr sz="25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25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калия</a:t>
            </a:r>
            <a:r>
              <a:rPr sz="25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25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бикарбонатов,</a:t>
            </a:r>
            <a:r>
              <a:rPr sz="25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сопровождающийся гипотермией;</a:t>
            </a:r>
            <a:r>
              <a:rPr sz="25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гемодинамическими</a:t>
            </a:r>
            <a:r>
              <a:rPr sz="25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расстройствами;</a:t>
            </a:r>
            <a:endParaRPr sz="2500">
              <a:latin typeface="Corbel"/>
              <a:cs typeface="Corbel"/>
            </a:endParaRPr>
          </a:p>
          <a:p>
            <a:pPr marL="241300">
              <a:lnSpc>
                <a:spcPts val="2510"/>
              </a:lnSpc>
            </a:pP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анурией;</a:t>
            </a:r>
            <a:r>
              <a:rPr sz="2500" spc="-8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тоническими</a:t>
            </a:r>
            <a:r>
              <a:rPr sz="2500" spc="-6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20" dirty="0">
                <a:solidFill>
                  <a:srgbClr val="252525"/>
                </a:solidFill>
                <a:latin typeface="Corbel"/>
                <a:cs typeface="Corbel"/>
              </a:rPr>
              <a:t>судорогами</a:t>
            </a:r>
            <a:r>
              <a:rPr sz="25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мышц</a:t>
            </a:r>
            <a:r>
              <a:rPr sz="25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конечностей,</a:t>
            </a:r>
            <a:endParaRPr sz="2500">
              <a:latin typeface="Corbel"/>
              <a:cs typeface="Corbel"/>
            </a:endParaRPr>
          </a:p>
          <a:p>
            <a:pPr marL="241300" marR="195580">
              <a:lnSpc>
                <a:spcPts val="2700"/>
              </a:lnSpc>
              <a:spcBef>
                <a:spcPts val="190"/>
              </a:spcBef>
            </a:pP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живота,</a:t>
            </a:r>
            <a:r>
              <a:rPr sz="2500" spc="-8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лица;</a:t>
            </a:r>
            <a:r>
              <a:rPr sz="2500" spc="-8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резкой</a:t>
            </a:r>
            <a:r>
              <a:rPr sz="2500" spc="-7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20" dirty="0">
                <a:solidFill>
                  <a:srgbClr val="252525"/>
                </a:solidFill>
                <a:latin typeface="Corbel"/>
                <a:cs typeface="Corbel"/>
              </a:rPr>
              <a:t>одышкой;</a:t>
            </a:r>
            <a:r>
              <a:rPr sz="2500" spc="-8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снижением</a:t>
            </a:r>
            <a:r>
              <a:rPr sz="2500" spc="-10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тургора</a:t>
            </a:r>
            <a:r>
              <a:rPr sz="2500" spc="-6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кожи,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уменьшением</a:t>
            </a:r>
            <a:r>
              <a:rPr sz="2500" spc="-10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объёма</a:t>
            </a:r>
            <a:r>
              <a:rPr sz="2500" spc="-8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стула</a:t>
            </a:r>
            <a:r>
              <a:rPr sz="2500" spc="-8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до</a:t>
            </a:r>
            <a:r>
              <a:rPr sz="2500" spc="-9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полного</a:t>
            </a:r>
            <a:r>
              <a:rPr sz="2500" spc="-8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его</a:t>
            </a:r>
            <a:r>
              <a:rPr sz="2500" spc="-7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прекращения.</a:t>
            </a:r>
            <a:endParaRPr sz="2500">
              <a:latin typeface="Corbel"/>
              <a:cs typeface="Corbe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039111" y="3371088"/>
            <a:ext cx="4994147" cy="281025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8693" y="189737"/>
            <a:ext cx="8714740" cy="664845"/>
          </a:xfrm>
          <a:prstGeom prst="rect">
            <a:avLst/>
          </a:prstGeom>
          <a:solidFill>
            <a:srgbClr val="FFFFFF"/>
          </a:solidFill>
          <a:ln w="32003">
            <a:solidFill>
              <a:srgbClr val="404040"/>
            </a:solidFill>
          </a:ln>
        </p:spPr>
        <p:txBody>
          <a:bodyPr vert="horz" wrap="square" lIns="0" tIns="118745" rIns="0" bIns="0" rtlCol="0">
            <a:spAutoFit/>
          </a:bodyPr>
          <a:lstStyle/>
          <a:p>
            <a:pPr marR="20955" algn="ctr">
              <a:lnSpc>
                <a:spcPct val="100000"/>
              </a:lnSpc>
              <a:spcBef>
                <a:spcPts val="935"/>
              </a:spcBef>
            </a:pPr>
            <a:r>
              <a:rPr sz="2300" spc="150" dirty="0">
                <a:solidFill>
                  <a:srgbClr val="252525"/>
                </a:solidFill>
                <a:latin typeface="Corbel"/>
                <a:cs typeface="Corbel"/>
              </a:rPr>
              <a:t>ОСЛОЖНЕНИЯ</a:t>
            </a:r>
            <a:endParaRPr sz="2300">
              <a:latin typeface="Corbel"/>
              <a:cs typeface="Corbe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5071" y="1030224"/>
            <a:ext cx="5111750" cy="5392420"/>
            <a:chOff x="195071" y="1030224"/>
            <a:chExt cx="5111750" cy="53924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5071" y="1048512"/>
              <a:ext cx="562356" cy="7360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5007" y="1030224"/>
              <a:ext cx="3383279" cy="78943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33571" y="1030224"/>
              <a:ext cx="1082039" cy="7894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5071" y="1603248"/>
              <a:ext cx="562356" cy="7360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5007" y="1584960"/>
              <a:ext cx="3157728" cy="7894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5007" y="2011680"/>
              <a:ext cx="3252216" cy="7894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2011680"/>
              <a:ext cx="1909571" cy="78943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68012" y="2011680"/>
              <a:ext cx="638556" cy="78943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5007" y="2438400"/>
              <a:ext cx="1563624" cy="78943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5071" y="3009900"/>
              <a:ext cx="562356" cy="73609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5007" y="2991612"/>
              <a:ext cx="4594860" cy="7894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5007" y="3418331"/>
              <a:ext cx="2805684" cy="78943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5071" y="3989831"/>
              <a:ext cx="562356" cy="73609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5007" y="3971544"/>
              <a:ext cx="3285744" cy="78943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5071" y="4544568"/>
              <a:ext cx="562356" cy="73609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45007" y="4526280"/>
              <a:ext cx="2218944" cy="7894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5071" y="5097780"/>
              <a:ext cx="562356" cy="73609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5007" y="5079491"/>
              <a:ext cx="2417064" cy="78943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5071" y="5650991"/>
              <a:ext cx="562356" cy="73609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45007" y="5632703"/>
              <a:ext cx="1527048" cy="789431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388721" y="980084"/>
            <a:ext cx="4608195" cy="5184140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278130" indent="-265430">
              <a:lnSpc>
                <a:spcPct val="100000"/>
              </a:lnSpc>
              <a:spcBef>
                <a:spcPts val="1110"/>
              </a:spcBef>
              <a:buClr>
                <a:srgbClr val="9BAEB5"/>
              </a:buClr>
              <a:buFont typeface="Microsoft Sans Serif"/>
              <a:buChar char="•"/>
              <a:tabLst>
                <a:tab pos="278130" algn="l"/>
              </a:tabLst>
            </a:pPr>
            <a:r>
              <a:rPr sz="2800" spc="-35" dirty="0">
                <a:solidFill>
                  <a:srgbClr val="252525"/>
                </a:solidFill>
                <a:latin typeface="Corbel"/>
                <a:cs typeface="Corbel"/>
              </a:rPr>
              <a:t>Гиповолемический</a:t>
            </a:r>
            <a:r>
              <a:rPr sz="2800" spc="-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800" spc="-25" dirty="0">
                <a:solidFill>
                  <a:srgbClr val="252525"/>
                </a:solidFill>
                <a:latin typeface="Corbel"/>
                <a:cs typeface="Corbel"/>
              </a:rPr>
              <a:t>шок</a:t>
            </a:r>
            <a:endParaRPr sz="2800">
              <a:latin typeface="Corbel"/>
              <a:cs typeface="Corbel"/>
            </a:endParaRPr>
          </a:p>
          <a:p>
            <a:pPr marL="278130" indent="-265430">
              <a:lnSpc>
                <a:spcPct val="100000"/>
              </a:lnSpc>
              <a:spcBef>
                <a:spcPts val="1010"/>
              </a:spcBef>
              <a:buClr>
                <a:srgbClr val="9BAEB5"/>
              </a:buClr>
              <a:buFont typeface="Microsoft Sans Serif"/>
              <a:buChar char="•"/>
              <a:tabLst>
                <a:tab pos="278130" algn="l"/>
              </a:tabLst>
            </a:pPr>
            <a:r>
              <a:rPr sz="2800" dirty="0">
                <a:solidFill>
                  <a:srgbClr val="252525"/>
                </a:solidFill>
                <a:latin typeface="Corbel"/>
                <a:cs typeface="Corbel"/>
              </a:rPr>
              <a:t>Острая</a:t>
            </a:r>
            <a:r>
              <a:rPr sz="2800" spc="-9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252525"/>
                </a:solidFill>
                <a:latin typeface="Corbel"/>
                <a:cs typeface="Corbel"/>
              </a:rPr>
              <a:t>почечная</a:t>
            </a:r>
            <a:endParaRPr sz="2800">
              <a:latin typeface="Corbel"/>
              <a:cs typeface="Corbel"/>
            </a:endParaRPr>
          </a:p>
          <a:p>
            <a:pPr marL="277495" marR="5080">
              <a:lnSpc>
                <a:spcPct val="100000"/>
              </a:lnSpc>
            </a:pPr>
            <a:r>
              <a:rPr sz="2800" spc="-10" dirty="0">
                <a:solidFill>
                  <a:srgbClr val="252525"/>
                </a:solidFill>
                <a:latin typeface="Corbel"/>
                <a:cs typeface="Corbel"/>
              </a:rPr>
              <a:t>недостаточность:</a:t>
            </a:r>
            <a:r>
              <a:rPr sz="2800" spc="-1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252525"/>
                </a:solidFill>
                <a:latin typeface="Corbel"/>
                <a:cs typeface="Corbel"/>
              </a:rPr>
              <a:t>олигурия, анурия</a:t>
            </a:r>
            <a:endParaRPr sz="2800">
              <a:latin typeface="Corbel"/>
              <a:cs typeface="Corbel"/>
            </a:endParaRPr>
          </a:p>
          <a:p>
            <a:pPr marL="277495" marR="271780" indent="-265430">
              <a:lnSpc>
                <a:spcPct val="100000"/>
              </a:lnSpc>
              <a:spcBef>
                <a:spcPts val="1000"/>
              </a:spcBef>
              <a:buClr>
                <a:srgbClr val="9BAEB5"/>
              </a:buClr>
              <a:buFont typeface="Microsoft Sans Serif"/>
              <a:buChar char="•"/>
              <a:tabLst>
                <a:tab pos="277495" algn="l"/>
              </a:tabLst>
            </a:pPr>
            <a:r>
              <a:rPr sz="2800" dirty="0">
                <a:solidFill>
                  <a:srgbClr val="252525"/>
                </a:solidFill>
                <a:latin typeface="Corbel"/>
                <a:cs typeface="Corbel"/>
              </a:rPr>
              <a:t>Нарушение</a:t>
            </a:r>
            <a:r>
              <a:rPr sz="2800" spc="-114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252525"/>
                </a:solidFill>
                <a:latin typeface="Corbel"/>
                <a:cs typeface="Corbel"/>
              </a:rPr>
              <a:t>функции</a:t>
            </a:r>
            <a:r>
              <a:rPr sz="2800" spc="-10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800" spc="-20" dirty="0">
                <a:solidFill>
                  <a:srgbClr val="252525"/>
                </a:solidFill>
                <a:latin typeface="Corbel"/>
                <a:cs typeface="Corbel"/>
              </a:rPr>
              <a:t>ЦНС: судороги,</a:t>
            </a:r>
            <a:r>
              <a:rPr sz="2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800" spc="-20" dirty="0">
                <a:solidFill>
                  <a:srgbClr val="252525"/>
                </a:solidFill>
                <a:latin typeface="Corbel"/>
                <a:cs typeface="Corbel"/>
              </a:rPr>
              <a:t>кома</a:t>
            </a:r>
            <a:endParaRPr sz="2800">
              <a:latin typeface="Corbel"/>
              <a:cs typeface="Corbel"/>
            </a:endParaRPr>
          </a:p>
          <a:p>
            <a:pPr marL="277495" indent="-264795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Font typeface="Microsoft Sans Serif"/>
              <a:buChar char="•"/>
              <a:tabLst>
                <a:tab pos="277495" algn="l"/>
              </a:tabLst>
            </a:pPr>
            <a:r>
              <a:rPr sz="2800" dirty="0">
                <a:solidFill>
                  <a:srgbClr val="252525"/>
                </a:solidFill>
                <a:latin typeface="Corbel"/>
                <a:cs typeface="Corbel"/>
              </a:rPr>
              <a:t>Холерный</a:t>
            </a:r>
            <a:r>
              <a:rPr sz="2800" spc="-10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252525"/>
                </a:solidFill>
                <a:latin typeface="Corbel"/>
                <a:cs typeface="Corbel"/>
              </a:rPr>
              <a:t>тифоид</a:t>
            </a:r>
            <a:endParaRPr sz="2800">
              <a:latin typeface="Corbel"/>
              <a:cs typeface="Corbel"/>
            </a:endParaRPr>
          </a:p>
          <a:p>
            <a:pPr marL="278130" indent="-265430">
              <a:lnSpc>
                <a:spcPct val="100000"/>
              </a:lnSpc>
              <a:spcBef>
                <a:spcPts val="1010"/>
              </a:spcBef>
              <a:buClr>
                <a:srgbClr val="9BAEB5"/>
              </a:buClr>
              <a:buFont typeface="Microsoft Sans Serif"/>
              <a:buChar char="•"/>
              <a:tabLst>
                <a:tab pos="278130" algn="l"/>
              </a:tabLst>
            </a:pPr>
            <a:r>
              <a:rPr sz="2800" spc="-10" dirty="0">
                <a:solidFill>
                  <a:srgbClr val="252525"/>
                </a:solidFill>
                <a:latin typeface="Corbel"/>
                <a:cs typeface="Corbel"/>
              </a:rPr>
              <a:t>Пневмония</a:t>
            </a:r>
            <a:endParaRPr sz="2800">
              <a:latin typeface="Corbel"/>
              <a:cs typeface="Corbel"/>
            </a:endParaRPr>
          </a:p>
          <a:p>
            <a:pPr marL="277495" indent="-264795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Font typeface="Microsoft Sans Serif"/>
              <a:buChar char="•"/>
              <a:tabLst>
                <a:tab pos="277495" algn="l"/>
              </a:tabLst>
            </a:pPr>
            <a:r>
              <a:rPr sz="2800" dirty="0">
                <a:solidFill>
                  <a:srgbClr val="252525"/>
                </a:solidFill>
                <a:latin typeface="Corbel"/>
                <a:cs typeface="Corbel"/>
              </a:rPr>
              <a:t>Отек</a:t>
            </a:r>
            <a:r>
              <a:rPr sz="2800" spc="-7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252525"/>
                </a:solidFill>
                <a:latin typeface="Corbel"/>
                <a:cs typeface="Corbel"/>
              </a:rPr>
              <a:t>легких</a:t>
            </a:r>
            <a:endParaRPr sz="2800">
              <a:latin typeface="Corbel"/>
              <a:cs typeface="Corbel"/>
            </a:endParaRPr>
          </a:p>
          <a:p>
            <a:pPr marL="278130" indent="-265430">
              <a:lnSpc>
                <a:spcPct val="100000"/>
              </a:lnSpc>
              <a:spcBef>
                <a:spcPts val="1000"/>
              </a:spcBef>
              <a:buClr>
                <a:srgbClr val="9BAEB5"/>
              </a:buClr>
              <a:buFont typeface="Microsoft Sans Serif"/>
              <a:buChar char="•"/>
              <a:tabLst>
                <a:tab pos="278130" algn="l"/>
              </a:tabLst>
            </a:pPr>
            <a:r>
              <a:rPr sz="2800" spc="-10" dirty="0">
                <a:solidFill>
                  <a:srgbClr val="252525"/>
                </a:solidFill>
                <a:latin typeface="Corbel"/>
                <a:cs typeface="Corbel"/>
              </a:rPr>
              <a:t>цистит</a:t>
            </a:r>
            <a:endParaRPr sz="2800">
              <a:latin typeface="Corbel"/>
              <a:cs typeface="Corbel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905500" y="1676400"/>
            <a:ext cx="2700528" cy="179832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437632" y="4364735"/>
            <a:ext cx="3494532" cy="196900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91" y="222504"/>
            <a:ext cx="4985385" cy="6144895"/>
            <a:chOff x="12191" y="222504"/>
            <a:chExt cx="4985385" cy="61448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91" y="236220"/>
              <a:ext cx="466344" cy="60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0123" y="222504"/>
              <a:ext cx="1345692" cy="6507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5383" y="611124"/>
              <a:ext cx="995172" cy="533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8719" y="222504"/>
              <a:ext cx="629412" cy="6507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88947" y="222504"/>
              <a:ext cx="2598419" cy="6507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0123" y="541020"/>
              <a:ext cx="2307336" cy="65074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09799" y="541020"/>
              <a:ext cx="1729739" cy="65074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91" y="996695"/>
              <a:ext cx="466344" cy="6096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7180" y="998220"/>
              <a:ext cx="1909572" cy="62331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57756" y="1036320"/>
              <a:ext cx="3028188" cy="54406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29327" y="972312"/>
              <a:ext cx="467868" cy="65074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91" y="1440179"/>
              <a:ext cx="466344" cy="6096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0123" y="1415795"/>
              <a:ext cx="531876" cy="6507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4903" y="1426464"/>
              <a:ext cx="2874264" cy="65074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862071" y="1426464"/>
              <a:ext cx="1616964" cy="65074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091939" y="1426464"/>
              <a:ext cx="484632" cy="65074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30123" y="1738884"/>
              <a:ext cx="3363467" cy="65074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30123" y="2057399"/>
              <a:ext cx="1836420" cy="6507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91" y="2513076"/>
              <a:ext cx="466344" cy="6096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89560" y="2499359"/>
              <a:ext cx="4575048" cy="6507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91" y="2955036"/>
              <a:ext cx="466344" cy="6096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89560" y="2941320"/>
              <a:ext cx="4123944" cy="65074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91" y="3398520"/>
              <a:ext cx="466344" cy="60959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89560" y="3384804"/>
              <a:ext cx="1143000" cy="65074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45464" y="3374136"/>
              <a:ext cx="550163" cy="65074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08531" y="3384804"/>
              <a:ext cx="3307079" cy="65074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30123" y="3697224"/>
              <a:ext cx="3883152" cy="65074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30123" y="4012692"/>
              <a:ext cx="4279392" cy="65074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30123" y="4328159"/>
              <a:ext cx="3735324" cy="65074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30123" y="4643627"/>
              <a:ext cx="2894076" cy="65074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798064" y="4643627"/>
              <a:ext cx="1312164" cy="65074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30123" y="4962144"/>
              <a:ext cx="1368552" cy="65074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91" y="5414771"/>
              <a:ext cx="466344" cy="60960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30123" y="5401056"/>
              <a:ext cx="1013460" cy="65074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56488" y="5401056"/>
              <a:ext cx="1281684" cy="65074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810512" y="5401056"/>
              <a:ext cx="1175003" cy="65074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598419" y="5401056"/>
              <a:ext cx="1281683" cy="65074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493007" y="5401056"/>
              <a:ext cx="867156" cy="65074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30123" y="5716524"/>
              <a:ext cx="1040891" cy="65074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43355" y="5716524"/>
              <a:ext cx="1424940" cy="65074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981199" y="5716524"/>
              <a:ext cx="941832" cy="65074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596896" y="5716524"/>
              <a:ext cx="2189987" cy="65074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399788" y="5716524"/>
              <a:ext cx="475488" cy="650747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170179" y="284733"/>
            <a:ext cx="4636135" cy="587184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241300" marR="975994" indent="-228600">
              <a:lnSpc>
                <a:spcPts val="2510"/>
              </a:lnSpc>
              <a:spcBef>
                <a:spcPts val="395"/>
              </a:spcBef>
              <a:buClr>
                <a:srgbClr val="9BAEB5"/>
              </a:buClr>
              <a:buFont typeface="Microsoft Sans Serif"/>
              <a:buChar char="•"/>
              <a:tabLst>
                <a:tab pos="241300" algn="l"/>
              </a:tabLst>
            </a:pPr>
            <a:r>
              <a:rPr sz="2300" b="1" u="sng" dirty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orbel"/>
                <a:cs typeface="Corbel"/>
              </a:rPr>
              <a:t>Холера</a:t>
            </a:r>
            <a:r>
              <a:rPr sz="2300" dirty="0">
                <a:solidFill>
                  <a:srgbClr val="252525"/>
                </a:solidFill>
                <a:latin typeface="Corbel"/>
                <a:cs typeface="Corbel"/>
              </a:rPr>
              <a:t>—</a:t>
            </a:r>
            <a:r>
              <a:rPr sz="23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dirty="0">
                <a:solidFill>
                  <a:srgbClr val="252525"/>
                </a:solidFill>
                <a:latin typeface="Corbel"/>
                <a:cs typeface="Corbel"/>
              </a:rPr>
              <a:t>острая</a:t>
            </a:r>
            <a:r>
              <a:rPr sz="23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spc="-10" dirty="0">
                <a:solidFill>
                  <a:srgbClr val="252525"/>
                </a:solidFill>
                <a:latin typeface="Corbel"/>
                <a:cs typeface="Corbel"/>
              </a:rPr>
              <a:t>кишечная </a:t>
            </a:r>
            <a:r>
              <a:rPr sz="2300" dirty="0">
                <a:solidFill>
                  <a:srgbClr val="252525"/>
                </a:solidFill>
                <a:latin typeface="Corbel"/>
                <a:cs typeface="Corbel"/>
              </a:rPr>
              <a:t>антропонозная</a:t>
            </a:r>
            <a:r>
              <a:rPr sz="2300" spc="-10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spc="-10" dirty="0">
                <a:solidFill>
                  <a:srgbClr val="252525"/>
                </a:solidFill>
                <a:latin typeface="Corbel"/>
                <a:cs typeface="Corbel"/>
              </a:rPr>
              <a:t>инфекция,</a:t>
            </a:r>
            <a:endParaRPr sz="2300">
              <a:latin typeface="Corbel"/>
              <a:cs typeface="Corbel"/>
            </a:endParaRPr>
          </a:p>
          <a:p>
            <a:pPr marL="300355" indent="-287655">
              <a:lnSpc>
                <a:spcPct val="100000"/>
              </a:lnSpc>
              <a:spcBef>
                <a:spcPts val="675"/>
              </a:spcBef>
              <a:buClr>
                <a:srgbClr val="9BAEB5"/>
              </a:buClr>
              <a:buSzPct val="104545"/>
              <a:buFont typeface="Microsoft Sans Serif"/>
              <a:buChar char="•"/>
              <a:tabLst>
                <a:tab pos="300355" algn="l"/>
              </a:tabLst>
            </a:pPr>
            <a:r>
              <a:rPr sz="2200" spc="-10" dirty="0">
                <a:solidFill>
                  <a:srgbClr val="252525"/>
                </a:solidFill>
                <a:latin typeface="Corbel"/>
                <a:cs typeface="Corbel"/>
              </a:rPr>
              <a:t>вызываемая</a:t>
            </a:r>
            <a:r>
              <a:rPr sz="2200" spc="-8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холерными</a:t>
            </a:r>
            <a:r>
              <a:rPr sz="1900" spc="-3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вибрионами</a:t>
            </a:r>
            <a:r>
              <a:rPr sz="23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,</a:t>
            </a:r>
            <a:endParaRPr sz="2300">
              <a:latin typeface="Microsoft Sans Serif"/>
              <a:cs typeface="Microsoft Sans Serif"/>
            </a:endParaRPr>
          </a:p>
          <a:p>
            <a:pPr marL="241300" marR="426720" indent="-228600">
              <a:lnSpc>
                <a:spcPts val="2460"/>
              </a:lnSpc>
              <a:spcBef>
                <a:spcPts val="1070"/>
              </a:spcBef>
              <a:buClr>
                <a:srgbClr val="9BAEB5"/>
              </a:buClr>
              <a:buChar char="•"/>
              <a:tabLst>
                <a:tab pos="241300" algn="l"/>
              </a:tabLst>
            </a:pPr>
            <a:r>
              <a:rPr sz="23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х</a:t>
            </a:r>
            <a:r>
              <a:rPr sz="2300" spc="-10" dirty="0">
                <a:solidFill>
                  <a:srgbClr val="252525"/>
                </a:solidFill>
                <a:latin typeface="Corbel"/>
                <a:cs typeface="Corbel"/>
              </a:rPr>
              <a:t>арактеризующаяся</a:t>
            </a:r>
            <a:r>
              <a:rPr sz="2300" spc="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spc="-10" dirty="0">
                <a:solidFill>
                  <a:srgbClr val="252525"/>
                </a:solidFill>
                <a:latin typeface="Corbel"/>
                <a:cs typeface="Corbel"/>
              </a:rPr>
              <a:t>фекально- </a:t>
            </a:r>
            <a:r>
              <a:rPr sz="2300" dirty="0">
                <a:solidFill>
                  <a:srgbClr val="252525"/>
                </a:solidFill>
                <a:latin typeface="Corbel"/>
                <a:cs typeface="Corbel"/>
              </a:rPr>
              <a:t>оральным</a:t>
            </a:r>
            <a:r>
              <a:rPr sz="23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spc="-10" dirty="0">
                <a:solidFill>
                  <a:srgbClr val="252525"/>
                </a:solidFill>
                <a:latin typeface="Corbel"/>
                <a:cs typeface="Corbel"/>
              </a:rPr>
              <a:t>механизмом</a:t>
            </a:r>
            <a:endParaRPr sz="2300">
              <a:latin typeface="Corbel"/>
              <a:cs typeface="Corbel"/>
            </a:endParaRPr>
          </a:p>
          <a:p>
            <a:pPr marL="241300">
              <a:lnSpc>
                <a:spcPts val="2475"/>
              </a:lnSpc>
            </a:pPr>
            <a:r>
              <a:rPr sz="2300" spc="-10" dirty="0">
                <a:solidFill>
                  <a:srgbClr val="252525"/>
                </a:solidFill>
                <a:latin typeface="Corbel"/>
                <a:cs typeface="Corbel"/>
              </a:rPr>
              <a:t>заражения,</a:t>
            </a:r>
            <a:endParaRPr sz="2300">
              <a:latin typeface="Corbel"/>
              <a:cs typeface="Corbel"/>
            </a:endParaRPr>
          </a:p>
          <a:p>
            <a:pPr marL="300355" indent="-287655">
              <a:lnSpc>
                <a:spcPct val="100000"/>
              </a:lnSpc>
              <a:spcBef>
                <a:spcPts val="720"/>
              </a:spcBef>
              <a:buClr>
                <a:srgbClr val="9BAEB5"/>
              </a:buClr>
              <a:buFont typeface="Microsoft Sans Serif"/>
              <a:buChar char="•"/>
              <a:tabLst>
                <a:tab pos="300355" algn="l"/>
              </a:tabLst>
            </a:pPr>
            <a:r>
              <a:rPr sz="2300" dirty="0">
                <a:solidFill>
                  <a:srgbClr val="252525"/>
                </a:solidFill>
                <a:latin typeface="Corbel"/>
                <a:cs typeface="Corbel"/>
              </a:rPr>
              <a:t>поражением</a:t>
            </a:r>
            <a:r>
              <a:rPr sz="2300" spc="-8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dirty="0">
                <a:solidFill>
                  <a:srgbClr val="252525"/>
                </a:solidFill>
                <a:latin typeface="Corbel"/>
                <a:cs typeface="Corbel"/>
              </a:rPr>
              <a:t>тонкого</a:t>
            </a:r>
            <a:r>
              <a:rPr sz="23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spc="-10" dirty="0">
                <a:solidFill>
                  <a:srgbClr val="252525"/>
                </a:solidFill>
                <a:latin typeface="Corbel"/>
                <a:cs typeface="Corbel"/>
              </a:rPr>
              <a:t>кишечника,</a:t>
            </a:r>
            <a:endParaRPr sz="2300">
              <a:latin typeface="Corbel"/>
              <a:cs typeface="Corbel"/>
            </a:endParaRPr>
          </a:p>
          <a:p>
            <a:pPr marL="300355" indent="-287655">
              <a:lnSpc>
                <a:spcPct val="100000"/>
              </a:lnSpc>
              <a:spcBef>
                <a:spcPts val="720"/>
              </a:spcBef>
              <a:buClr>
                <a:srgbClr val="9BAEB5"/>
              </a:buClr>
              <a:buFont typeface="Microsoft Sans Serif"/>
              <a:buChar char="•"/>
              <a:tabLst>
                <a:tab pos="300355" algn="l"/>
              </a:tabLst>
            </a:pPr>
            <a:r>
              <a:rPr sz="2300" spc="-10" dirty="0">
                <a:solidFill>
                  <a:srgbClr val="252525"/>
                </a:solidFill>
                <a:latin typeface="Corbel"/>
                <a:cs typeface="Corbel"/>
              </a:rPr>
              <a:t>водянистой</a:t>
            </a:r>
            <a:r>
              <a:rPr sz="2300" spc="-10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dirty="0">
                <a:solidFill>
                  <a:srgbClr val="252525"/>
                </a:solidFill>
                <a:latin typeface="Corbel"/>
                <a:cs typeface="Corbel"/>
              </a:rPr>
              <a:t>диареей,</a:t>
            </a:r>
            <a:r>
              <a:rPr sz="2300" spc="-9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spc="-10" dirty="0">
                <a:solidFill>
                  <a:srgbClr val="252525"/>
                </a:solidFill>
                <a:latin typeface="Corbel"/>
                <a:cs typeface="Corbel"/>
              </a:rPr>
              <a:t>рвотой,</a:t>
            </a:r>
            <a:endParaRPr sz="2300">
              <a:latin typeface="Corbel"/>
              <a:cs typeface="Corbel"/>
            </a:endParaRPr>
          </a:p>
          <a:p>
            <a:pPr marL="300355" indent="-287655">
              <a:lnSpc>
                <a:spcPts val="2610"/>
              </a:lnSpc>
              <a:spcBef>
                <a:spcPts val="730"/>
              </a:spcBef>
              <a:buClr>
                <a:srgbClr val="9BAEB5"/>
              </a:buClr>
              <a:buFont typeface="Microsoft Sans Serif"/>
              <a:buChar char="•"/>
              <a:tabLst>
                <a:tab pos="300355" algn="l"/>
              </a:tabLst>
            </a:pPr>
            <a:r>
              <a:rPr sz="2300" dirty="0">
                <a:solidFill>
                  <a:srgbClr val="252525"/>
                </a:solidFill>
                <a:latin typeface="Corbel"/>
                <a:cs typeface="Corbel"/>
              </a:rPr>
              <a:t>быстр</a:t>
            </a:r>
            <a:r>
              <a:rPr sz="2300" dirty="0">
                <a:solidFill>
                  <a:srgbClr val="252525"/>
                </a:solidFill>
                <a:latin typeface="Microsoft Sans Serif"/>
                <a:cs typeface="Microsoft Sans Serif"/>
              </a:rPr>
              <a:t>о</a:t>
            </a:r>
            <a:r>
              <a:rPr sz="2300" dirty="0">
                <a:solidFill>
                  <a:srgbClr val="252525"/>
                </a:solidFill>
                <a:latin typeface="Corbel"/>
                <a:cs typeface="Corbel"/>
              </a:rPr>
              <a:t>й</a:t>
            </a:r>
            <a:r>
              <a:rPr sz="2300" spc="-9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dirty="0">
                <a:solidFill>
                  <a:srgbClr val="252525"/>
                </a:solidFill>
                <a:latin typeface="Corbel"/>
                <a:cs typeface="Corbel"/>
              </a:rPr>
              <a:t>потерей</a:t>
            </a:r>
            <a:r>
              <a:rPr sz="23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spc="-10" dirty="0">
                <a:solidFill>
                  <a:srgbClr val="252525"/>
                </a:solidFill>
                <a:latin typeface="Corbel"/>
                <a:cs typeface="Corbel"/>
              </a:rPr>
              <a:t>организмом</a:t>
            </a:r>
            <a:endParaRPr sz="2300">
              <a:latin typeface="Corbel"/>
              <a:cs typeface="Corbel"/>
            </a:endParaRPr>
          </a:p>
          <a:p>
            <a:pPr marL="241300">
              <a:lnSpc>
                <a:spcPts val="2475"/>
              </a:lnSpc>
            </a:pPr>
            <a:r>
              <a:rPr sz="2300" spc="-10" dirty="0">
                <a:solidFill>
                  <a:srgbClr val="252525"/>
                </a:solidFill>
                <a:latin typeface="Corbel"/>
                <a:cs typeface="Corbel"/>
              </a:rPr>
              <a:t>жидкости</a:t>
            </a:r>
            <a:r>
              <a:rPr sz="23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23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spc="-10" dirty="0">
                <a:solidFill>
                  <a:srgbClr val="252525"/>
                </a:solidFill>
                <a:latin typeface="Corbel"/>
                <a:cs typeface="Corbel"/>
              </a:rPr>
              <a:t>электролитов</a:t>
            </a:r>
            <a:r>
              <a:rPr sz="23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spc="-50" dirty="0">
                <a:solidFill>
                  <a:srgbClr val="252525"/>
                </a:solidFill>
                <a:latin typeface="Corbel"/>
                <a:cs typeface="Corbel"/>
              </a:rPr>
              <a:t>с</a:t>
            </a:r>
            <a:endParaRPr sz="2300">
              <a:latin typeface="Corbel"/>
              <a:cs typeface="Corbel"/>
            </a:endParaRPr>
          </a:p>
          <a:p>
            <a:pPr marL="241300" marR="553720">
              <a:lnSpc>
                <a:spcPct val="90300"/>
              </a:lnSpc>
              <a:spcBef>
                <a:spcPts val="135"/>
              </a:spcBef>
            </a:pPr>
            <a:r>
              <a:rPr sz="2300" dirty="0">
                <a:solidFill>
                  <a:srgbClr val="252525"/>
                </a:solidFill>
                <a:latin typeface="Corbel"/>
                <a:cs typeface="Corbel"/>
              </a:rPr>
              <a:t>развитием</a:t>
            </a:r>
            <a:r>
              <a:rPr sz="23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dirty="0">
                <a:solidFill>
                  <a:srgbClr val="252525"/>
                </a:solidFill>
                <a:latin typeface="Corbel"/>
                <a:cs typeface="Corbel"/>
              </a:rPr>
              <a:t>различной</a:t>
            </a:r>
            <a:r>
              <a:rPr sz="23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spc="-10" dirty="0">
                <a:solidFill>
                  <a:srgbClr val="252525"/>
                </a:solidFill>
                <a:latin typeface="Corbel"/>
                <a:cs typeface="Corbel"/>
              </a:rPr>
              <a:t>степени </a:t>
            </a:r>
            <a:r>
              <a:rPr sz="2300" dirty="0">
                <a:solidFill>
                  <a:srgbClr val="252525"/>
                </a:solidFill>
                <a:latin typeface="Corbel"/>
                <a:cs typeface="Corbel"/>
              </a:rPr>
              <a:t>обезвоживания</a:t>
            </a:r>
            <a:r>
              <a:rPr sz="2300" spc="-7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dirty="0">
                <a:solidFill>
                  <a:srgbClr val="252525"/>
                </a:solidFill>
                <a:latin typeface="Corbel"/>
                <a:cs typeface="Corbel"/>
              </a:rPr>
              <a:t>вплоть</a:t>
            </a:r>
            <a:r>
              <a:rPr sz="23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spc="-25" dirty="0">
                <a:solidFill>
                  <a:srgbClr val="252525"/>
                </a:solidFill>
                <a:latin typeface="Corbel"/>
                <a:cs typeface="Corbel"/>
              </a:rPr>
              <a:t>до </a:t>
            </a:r>
            <a:r>
              <a:rPr sz="2300" spc="-10" dirty="0">
                <a:solidFill>
                  <a:srgbClr val="252525"/>
                </a:solidFill>
                <a:latin typeface="Corbel"/>
                <a:cs typeface="Corbel"/>
              </a:rPr>
              <a:t>гиповолемического</a:t>
            </a:r>
            <a:r>
              <a:rPr sz="23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dirty="0">
                <a:solidFill>
                  <a:srgbClr val="252525"/>
                </a:solidFill>
                <a:latin typeface="Corbel"/>
                <a:cs typeface="Corbel"/>
              </a:rPr>
              <a:t>шока</a:t>
            </a:r>
            <a:r>
              <a:rPr sz="23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spc="-50" dirty="0">
                <a:solidFill>
                  <a:srgbClr val="252525"/>
                </a:solidFill>
                <a:latin typeface="Corbel"/>
                <a:cs typeface="Corbel"/>
              </a:rPr>
              <a:t>и </a:t>
            </a:r>
            <a:r>
              <a:rPr sz="2300" spc="-10" dirty="0">
                <a:solidFill>
                  <a:srgbClr val="252525"/>
                </a:solidFill>
                <a:latin typeface="Corbel"/>
                <a:cs typeface="Corbel"/>
              </a:rPr>
              <a:t>смерти.</a:t>
            </a:r>
            <a:endParaRPr sz="2300">
              <a:latin typeface="Corbel"/>
              <a:cs typeface="Corbel"/>
            </a:endParaRPr>
          </a:p>
          <a:p>
            <a:pPr marL="241300" indent="-228600">
              <a:lnSpc>
                <a:spcPts val="2620"/>
              </a:lnSpc>
              <a:spcBef>
                <a:spcPts val="695"/>
              </a:spcBef>
              <a:buClr>
                <a:srgbClr val="9BAEB5"/>
              </a:buClr>
              <a:buFont typeface="Microsoft Sans Serif"/>
              <a:buChar char="•"/>
              <a:tabLst>
                <a:tab pos="241300" algn="l"/>
              </a:tabLst>
            </a:pPr>
            <a:r>
              <a:rPr sz="2300" spc="-25" dirty="0">
                <a:solidFill>
                  <a:srgbClr val="252525"/>
                </a:solidFill>
                <a:latin typeface="Corbel"/>
                <a:cs typeface="Corbel"/>
              </a:rPr>
              <a:t>(лат.</a:t>
            </a:r>
            <a:r>
              <a:rPr sz="23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dirty="0">
                <a:solidFill>
                  <a:srgbClr val="252525"/>
                </a:solidFill>
                <a:latin typeface="Corbel"/>
                <a:cs typeface="Corbel"/>
              </a:rPr>
              <a:t>cholera</a:t>
            </a:r>
            <a:r>
              <a:rPr sz="23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dirty="0">
                <a:solidFill>
                  <a:srgbClr val="252525"/>
                </a:solidFill>
                <a:latin typeface="Corbel"/>
                <a:cs typeface="Corbel"/>
              </a:rPr>
              <a:t>(греч.</a:t>
            </a:r>
            <a:r>
              <a:rPr sz="23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dirty="0">
                <a:solidFill>
                  <a:srgbClr val="252525"/>
                </a:solidFill>
                <a:latin typeface="Corbel"/>
                <a:cs typeface="Corbel"/>
              </a:rPr>
              <a:t>cholera,</a:t>
            </a:r>
            <a:r>
              <a:rPr sz="23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spc="-25" dirty="0">
                <a:solidFill>
                  <a:srgbClr val="252525"/>
                </a:solidFill>
                <a:latin typeface="Corbel"/>
                <a:cs typeface="Corbel"/>
              </a:rPr>
              <a:t>от</a:t>
            </a:r>
            <a:endParaRPr sz="2300">
              <a:latin typeface="Corbel"/>
              <a:cs typeface="Corbel"/>
            </a:endParaRPr>
          </a:p>
          <a:p>
            <a:pPr marL="241300">
              <a:lnSpc>
                <a:spcPts val="2620"/>
              </a:lnSpc>
            </a:pPr>
            <a:r>
              <a:rPr sz="2300" dirty="0">
                <a:solidFill>
                  <a:srgbClr val="252525"/>
                </a:solidFill>
                <a:latin typeface="Corbel"/>
                <a:cs typeface="Corbel"/>
              </a:rPr>
              <a:t>cholе</a:t>
            </a:r>
            <a:r>
              <a:rPr sz="23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dirty="0">
                <a:solidFill>
                  <a:srgbClr val="252525"/>
                </a:solidFill>
                <a:latin typeface="Corbel"/>
                <a:cs typeface="Corbel"/>
              </a:rPr>
              <a:t>желчь</a:t>
            </a:r>
            <a:r>
              <a:rPr sz="23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dirty="0">
                <a:solidFill>
                  <a:srgbClr val="252525"/>
                </a:solidFill>
                <a:latin typeface="Corbel"/>
                <a:cs typeface="Corbel"/>
              </a:rPr>
              <a:t>+</a:t>
            </a:r>
            <a:r>
              <a:rPr sz="23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dirty="0">
                <a:solidFill>
                  <a:srgbClr val="252525"/>
                </a:solidFill>
                <a:latin typeface="Corbel"/>
                <a:cs typeface="Corbel"/>
              </a:rPr>
              <a:t>rheō</a:t>
            </a:r>
            <a:r>
              <a:rPr sz="23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dirty="0">
                <a:solidFill>
                  <a:srgbClr val="252525"/>
                </a:solidFill>
                <a:latin typeface="Corbel"/>
                <a:cs typeface="Corbel"/>
              </a:rPr>
              <a:t>течь,</a:t>
            </a:r>
            <a:r>
              <a:rPr sz="23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300" spc="-10" dirty="0">
                <a:solidFill>
                  <a:srgbClr val="252525"/>
                </a:solidFill>
                <a:latin typeface="Corbel"/>
                <a:cs typeface="Corbel"/>
              </a:rPr>
              <a:t>истекать)</a:t>
            </a:r>
            <a:endParaRPr sz="2300">
              <a:latin typeface="Corbel"/>
              <a:cs typeface="Corbel"/>
            </a:endParaRPr>
          </a:p>
        </p:txBody>
      </p:sp>
      <p:pic>
        <p:nvPicPr>
          <p:cNvPr id="47" name="object 47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4788408" y="620268"/>
            <a:ext cx="4187951" cy="518312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267" y="77622"/>
            <a:ext cx="8587740" cy="6257290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10"/>
              </a:spcBef>
            </a:pP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Проявления</a:t>
            </a:r>
            <a:r>
              <a:rPr sz="19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20" dirty="0">
                <a:solidFill>
                  <a:srgbClr val="252525"/>
                </a:solidFill>
                <a:latin typeface="Corbel"/>
                <a:cs typeface="Corbel"/>
              </a:rPr>
              <a:t>гиповолемического</a:t>
            </a:r>
            <a:r>
              <a:rPr sz="19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шока</a:t>
            </a:r>
            <a:r>
              <a:rPr sz="19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характерны</a:t>
            </a:r>
            <a:r>
              <a:rPr sz="19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50" dirty="0">
                <a:solidFill>
                  <a:srgbClr val="252525"/>
                </a:solidFill>
                <a:latin typeface="Corbel"/>
                <a:cs typeface="Corbel"/>
              </a:rPr>
              <a:t>:</a:t>
            </a:r>
            <a:endParaRPr sz="1900">
              <a:latin typeface="Corbel"/>
              <a:cs typeface="Corbel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–</a:t>
            </a:r>
            <a:r>
              <a:rPr sz="19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больные</a:t>
            </a:r>
            <a:r>
              <a:rPr sz="19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9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прострации,</a:t>
            </a:r>
            <a:r>
              <a:rPr sz="19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сопоре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или</a:t>
            </a:r>
            <a:r>
              <a:rPr sz="19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20" dirty="0">
                <a:solidFill>
                  <a:srgbClr val="252525"/>
                </a:solidFill>
                <a:latin typeface="Corbel"/>
                <a:cs typeface="Corbel"/>
              </a:rPr>
              <a:t>коме</a:t>
            </a:r>
            <a:endParaRPr sz="1900">
              <a:latin typeface="Corbel"/>
              <a:cs typeface="Corbel"/>
            </a:endParaRPr>
          </a:p>
          <a:p>
            <a:pPr marL="240665" indent="-227965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–</a:t>
            </a:r>
            <a:r>
              <a:rPr sz="19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парез</a:t>
            </a:r>
            <a:r>
              <a:rPr sz="19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мышц</a:t>
            </a:r>
            <a:r>
              <a:rPr sz="19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20" dirty="0">
                <a:solidFill>
                  <a:srgbClr val="252525"/>
                </a:solidFill>
                <a:latin typeface="Corbel"/>
                <a:cs typeface="Corbel"/>
              </a:rPr>
              <a:t>желудка</a:t>
            </a:r>
            <a:r>
              <a:rPr sz="19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9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кишечника</a:t>
            </a:r>
            <a:r>
              <a:rPr sz="19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с</a:t>
            </a:r>
            <a:r>
              <a:rPr sz="19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прекращением</a:t>
            </a:r>
            <a:r>
              <a:rPr sz="19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рвоты</a:t>
            </a:r>
            <a:r>
              <a:rPr sz="19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(сменяется</a:t>
            </a:r>
            <a:endParaRPr sz="1900">
              <a:latin typeface="Corbel"/>
              <a:cs typeface="Corbel"/>
            </a:endParaRPr>
          </a:p>
          <a:p>
            <a:pPr marL="241300" marR="25400">
              <a:lnSpc>
                <a:spcPct val="100000"/>
              </a:lnSpc>
            </a:pPr>
            <a:r>
              <a:rPr sz="1900" spc="-25" dirty="0">
                <a:solidFill>
                  <a:srgbClr val="252525"/>
                </a:solidFill>
                <a:latin typeface="Corbel"/>
                <a:cs typeface="Corbel"/>
              </a:rPr>
              <a:t>судорожной</a:t>
            </a:r>
            <a:r>
              <a:rPr sz="19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икотой)</a:t>
            </a:r>
            <a:r>
              <a:rPr sz="19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9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диареи</a:t>
            </a:r>
            <a:r>
              <a:rPr sz="19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(зияющий</a:t>
            </a:r>
            <a:r>
              <a:rPr sz="19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анус,</a:t>
            </a:r>
            <a:r>
              <a:rPr sz="19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свободное</a:t>
            </a:r>
            <a:r>
              <a:rPr sz="19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истечение</a:t>
            </a:r>
            <a:r>
              <a:rPr sz="19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«кишечной воды»</a:t>
            </a:r>
            <a:r>
              <a:rPr sz="19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из</a:t>
            </a:r>
            <a:r>
              <a:rPr sz="19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20" dirty="0">
                <a:solidFill>
                  <a:srgbClr val="252525"/>
                </a:solidFill>
                <a:latin typeface="Corbel"/>
                <a:cs typeface="Corbel"/>
              </a:rPr>
              <a:t>заднепроходного</a:t>
            </a:r>
            <a:r>
              <a:rPr sz="19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отверстия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при</a:t>
            </a:r>
            <a:r>
              <a:rPr sz="19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легком</a:t>
            </a:r>
            <a:r>
              <a:rPr sz="19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надавливании</a:t>
            </a:r>
            <a:r>
              <a:rPr sz="19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на</a:t>
            </a:r>
            <a:r>
              <a:rPr sz="19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переднюю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брюшную</a:t>
            </a:r>
            <a:r>
              <a:rPr sz="1900" spc="-8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стенку)</a:t>
            </a:r>
            <a:endParaRPr sz="1900">
              <a:latin typeface="Corbel"/>
              <a:cs typeface="Corbel"/>
            </a:endParaRPr>
          </a:p>
          <a:p>
            <a:pPr marL="241300" marR="76200" indent="-228600">
              <a:lnSpc>
                <a:spcPct val="100000"/>
              </a:lnSpc>
              <a:spcBef>
                <a:spcPts val="1000"/>
              </a:spcBef>
              <a:buClr>
                <a:srgbClr val="9BAEB5"/>
              </a:buClr>
              <a:buFont typeface="Microsoft Sans Serif"/>
              <a:buChar char="•"/>
              <a:tabLst>
                <a:tab pos="241300" algn="l"/>
              </a:tabLst>
            </a:pP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–</a:t>
            </a:r>
            <a:r>
              <a:rPr sz="1900" spc="-6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дыхание</a:t>
            </a:r>
            <a:r>
              <a:rPr sz="19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от</a:t>
            </a:r>
            <a:r>
              <a:rPr sz="19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поверхностного</a:t>
            </a:r>
            <a:r>
              <a:rPr sz="19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тахипноэ</a:t>
            </a:r>
            <a:r>
              <a:rPr sz="19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до</a:t>
            </a:r>
            <a:r>
              <a:rPr sz="19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патологического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типаЧейна-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Стокса,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Биота,</a:t>
            </a:r>
            <a:r>
              <a:rPr sz="1900" spc="-7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афония</a:t>
            </a:r>
            <a:endParaRPr sz="1900">
              <a:latin typeface="Corbel"/>
              <a:cs typeface="Corbel"/>
            </a:endParaRPr>
          </a:p>
          <a:p>
            <a:pPr marL="241300" marR="16510" indent="-228600">
              <a:lnSpc>
                <a:spcPct val="100000"/>
              </a:lnSpc>
              <a:spcBef>
                <a:spcPts val="1010"/>
              </a:spcBef>
              <a:buClr>
                <a:srgbClr val="9BAEB5"/>
              </a:buClr>
              <a:buFont typeface="Microsoft Sans Serif"/>
              <a:buChar char="•"/>
              <a:tabLst>
                <a:tab pos="241300" algn="l"/>
              </a:tabLst>
            </a:pP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–</a:t>
            </a:r>
            <a:r>
              <a:rPr sz="19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кожа</a:t>
            </a:r>
            <a:r>
              <a:rPr sz="19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пепельная</a:t>
            </a:r>
            <a:r>
              <a:rPr sz="19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(тотальный</a:t>
            </a:r>
            <a:r>
              <a:rPr sz="19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цианоз),</a:t>
            </a:r>
            <a:r>
              <a:rPr sz="19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20" dirty="0">
                <a:solidFill>
                  <a:srgbClr val="252525"/>
                </a:solidFill>
                <a:latin typeface="Corbel"/>
                <a:cs typeface="Corbel"/>
              </a:rPr>
              <a:t>холодная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9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липкая</a:t>
            </a:r>
            <a:r>
              <a:rPr sz="19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на</a:t>
            </a:r>
            <a:r>
              <a:rPr sz="19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ощупь,</a:t>
            </a:r>
            <a:r>
              <a:rPr sz="19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с</a:t>
            </a:r>
            <a:r>
              <a:rPr sz="19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«темными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очками</a:t>
            </a:r>
            <a:r>
              <a:rPr sz="1900" spc="-6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вокруг</a:t>
            </a:r>
            <a:r>
              <a:rPr sz="19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20" dirty="0">
                <a:solidFill>
                  <a:srgbClr val="252525"/>
                </a:solidFill>
                <a:latin typeface="Corbel"/>
                <a:cs typeface="Corbel"/>
              </a:rPr>
              <a:t>глаз»,</a:t>
            </a:r>
            <a:r>
              <a:rPr sz="19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газа</a:t>
            </a:r>
            <a:r>
              <a:rPr sz="19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запавшие,</a:t>
            </a:r>
            <a:r>
              <a:rPr sz="19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склеры</a:t>
            </a:r>
            <a:r>
              <a:rPr sz="19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тусклые,</a:t>
            </a:r>
            <a:r>
              <a:rPr sz="19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20" dirty="0">
                <a:solidFill>
                  <a:srgbClr val="252525"/>
                </a:solidFill>
                <a:latin typeface="Corbel"/>
                <a:cs typeface="Corbel"/>
              </a:rPr>
              <a:t>взгляд</a:t>
            </a:r>
            <a:r>
              <a:rPr sz="19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немигающий</a:t>
            </a:r>
            <a:endParaRPr sz="1900">
              <a:latin typeface="Corbel"/>
              <a:cs typeface="Corbel"/>
            </a:endParaRPr>
          </a:p>
          <a:p>
            <a:pPr marL="240665" indent="-227965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–</a:t>
            </a:r>
            <a:r>
              <a:rPr sz="19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тело</a:t>
            </a:r>
            <a:r>
              <a:rPr sz="19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сведено</a:t>
            </a:r>
            <a:r>
              <a:rPr sz="19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20" dirty="0">
                <a:solidFill>
                  <a:srgbClr val="252525"/>
                </a:solidFill>
                <a:latin typeface="Corbel"/>
                <a:cs typeface="Corbel"/>
              </a:rPr>
              <a:t>судорогами</a:t>
            </a:r>
            <a:r>
              <a:rPr sz="19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(поза</a:t>
            </a:r>
            <a:r>
              <a:rPr sz="19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«борца»</a:t>
            </a:r>
            <a:r>
              <a:rPr sz="19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или</a:t>
            </a:r>
            <a:r>
              <a:rPr sz="19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20" dirty="0">
                <a:solidFill>
                  <a:srgbClr val="252525"/>
                </a:solidFill>
                <a:latin typeface="Corbel"/>
                <a:cs typeface="Corbel"/>
              </a:rPr>
              <a:t>«гладиатора»</a:t>
            </a:r>
            <a:r>
              <a:rPr sz="19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9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30" dirty="0">
                <a:solidFill>
                  <a:srgbClr val="252525"/>
                </a:solidFill>
                <a:latin typeface="Corbel"/>
                <a:cs typeface="Corbel"/>
              </a:rPr>
              <a:t>результате</a:t>
            </a:r>
            <a:r>
              <a:rPr sz="19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общих</a:t>
            </a:r>
            <a:endParaRPr sz="1900">
              <a:latin typeface="Corbel"/>
              <a:cs typeface="Corbel"/>
            </a:endParaRPr>
          </a:p>
          <a:p>
            <a:pPr marL="241300">
              <a:lnSpc>
                <a:spcPct val="100000"/>
              </a:lnSpc>
            </a:pP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тонических</a:t>
            </a:r>
            <a:r>
              <a:rPr sz="19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судорог)</a:t>
            </a:r>
            <a:endParaRPr sz="1900">
              <a:latin typeface="Corbel"/>
              <a:cs typeface="Corbel"/>
            </a:endParaRPr>
          </a:p>
          <a:p>
            <a:pPr marL="239395" marR="147955" indent="-226695" algn="just">
              <a:lnSpc>
                <a:spcPct val="100000"/>
              </a:lnSpc>
              <a:spcBef>
                <a:spcPts val="1000"/>
              </a:spcBef>
              <a:buClr>
                <a:srgbClr val="9BAEB5"/>
              </a:buClr>
              <a:buFont typeface="Microsoft Sans Serif"/>
              <a:buChar char="•"/>
              <a:tabLst>
                <a:tab pos="241300" algn="l"/>
              </a:tabLst>
            </a:pP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–</a:t>
            </a:r>
            <a:r>
              <a:rPr sz="19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живот</a:t>
            </a:r>
            <a:r>
              <a:rPr sz="19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20" dirty="0">
                <a:solidFill>
                  <a:srgbClr val="252525"/>
                </a:solidFill>
                <a:latin typeface="Corbel"/>
                <a:cs typeface="Corbel"/>
              </a:rPr>
              <a:t>втянут,</a:t>
            </a:r>
            <a:r>
              <a:rPr sz="19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при</a:t>
            </a:r>
            <a:r>
              <a:rPr sz="19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пальпации</a:t>
            </a:r>
            <a:r>
              <a:rPr sz="19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20" dirty="0">
                <a:solidFill>
                  <a:srgbClr val="252525"/>
                </a:solidFill>
                <a:latin typeface="Corbel"/>
                <a:cs typeface="Corbel"/>
              </a:rPr>
              <a:t>определяется судорожное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 сокращение</a:t>
            </a:r>
            <a:r>
              <a:rPr sz="19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прямых 	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мышц</a:t>
            </a:r>
            <a:r>
              <a:rPr sz="19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живота;</a:t>
            </a:r>
            <a:r>
              <a:rPr sz="19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20" dirty="0">
                <a:solidFill>
                  <a:srgbClr val="252525"/>
                </a:solidFill>
                <a:latin typeface="Corbel"/>
                <a:cs typeface="Corbel"/>
              </a:rPr>
              <a:t>судороги</a:t>
            </a:r>
            <a:r>
              <a:rPr sz="19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болезненно</a:t>
            </a:r>
            <a:r>
              <a:rPr sz="19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усиливаются</a:t>
            </a:r>
            <a:r>
              <a:rPr sz="19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даже</a:t>
            </a:r>
            <a:r>
              <a:rPr sz="19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при</a:t>
            </a:r>
            <a:r>
              <a:rPr sz="19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легкой</a:t>
            </a:r>
            <a:r>
              <a:rPr sz="19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пальпации 	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живота,</a:t>
            </a:r>
            <a:r>
              <a:rPr sz="19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что</a:t>
            </a:r>
            <a:r>
              <a:rPr sz="1900" spc="-6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вызывает</a:t>
            </a:r>
            <a:r>
              <a:rPr sz="19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беспокойство больных</a:t>
            </a:r>
            <a:endParaRPr sz="1900">
              <a:latin typeface="Corbel"/>
              <a:cs typeface="Corbel"/>
            </a:endParaRPr>
          </a:p>
          <a:p>
            <a:pPr marL="239395" marR="309245" indent="-226695" algn="just">
              <a:lnSpc>
                <a:spcPct val="100000"/>
              </a:lnSpc>
              <a:spcBef>
                <a:spcPts val="1010"/>
              </a:spcBef>
              <a:buClr>
                <a:srgbClr val="9BAEB5"/>
              </a:buClr>
              <a:buFont typeface="Microsoft Sans Serif"/>
              <a:buChar char="•"/>
              <a:tabLst>
                <a:tab pos="241300" algn="l"/>
              </a:tabLst>
            </a:pP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–</a:t>
            </a:r>
            <a:r>
              <a:rPr sz="19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выраженная</a:t>
            </a:r>
            <a:r>
              <a:rPr sz="1900" spc="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20" dirty="0">
                <a:solidFill>
                  <a:srgbClr val="252525"/>
                </a:solidFill>
                <a:latin typeface="Corbel"/>
                <a:cs typeface="Corbel"/>
              </a:rPr>
              <a:t>гемоконцентрация</a:t>
            </a:r>
            <a:r>
              <a:rPr sz="1900" spc="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–</a:t>
            </a:r>
            <a:r>
              <a:rPr sz="19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20" dirty="0">
                <a:solidFill>
                  <a:srgbClr val="252525"/>
                </a:solidFill>
                <a:latin typeface="Corbel"/>
                <a:cs typeface="Corbel"/>
              </a:rPr>
              <a:t>лейкоцитоз</a:t>
            </a:r>
            <a:r>
              <a:rPr sz="1900" spc="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(до</a:t>
            </a:r>
            <a:r>
              <a:rPr sz="19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20*109/л),</a:t>
            </a:r>
            <a:r>
              <a:rPr sz="1900" spc="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относительная 	плотность</a:t>
            </a:r>
            <a:r>
              <a:rPr sz="19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плазмы</a:t>
            </a:r>
            <a:r>
              <a:rPr sz="19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крови</a:t>
            </a:r>
            <a:r>
              <a:rPr sz="1900" spc="-20" dirty="0">
                <a:solidFill>
                  <a:srgbClr val="252525"/>
                </a:solidFill>
                <a:latin typeface="Corbel"/>
                <a:cs typeface="Corbel"/>
              </a:rPr>
              <a:t> 1,035-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1,050,</a:t>
            </a:r>
            <a:r>
              <a:rPr sz="19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гематокрит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20" dirty="0">
                <a:solidFill>
                  <a:srgbClr val="252525"/>
                </a:solidFill>
                <a:latin typeface="Corbel"/>
                <a:cs typeface="Corbel"/>
              </a:rPr>
              <a:t>0,65-</a:t>
            </a:r>
            <a:r>
              <a:rPr sz="1900" dirty="0">
                <a:solidFill>
                  <a:srgbClr val="252525"/>
                </a:solidFill>
                <a:latin typeface="Corbel"/>
                <a:cs typeface="Corbel"/>
              </a:rPr>
              <a:t>0,7,</a:t>
            </a:r>
            <a:r>
              <a:rPr sz="19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гипокалиемия,</a:t>
            </a:r>
            <a:endParaRPr sz="1900">
              <a:latin typeface="Corbel"/>
              <a:cs typeface="Corbel"/>
            </a:endParaRPr>
          </a:p>
          <a:p>
            <a:pPr marL="241300" algn="just">
              <a:lnSpc>
                <a:spcPct val="100000"/>
              </a:lnSpc>
            </a:pP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гипонатриемия,</a:t>
            </a:r>
            <a:r>
              <a:rPr sz="19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гипохлоремия,</a:t>
            </a:r>
            <a:r>
              <a:rPr sz="19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декомпенсированный</a:t>
            </a:r>
            <a:r>
              <a:rPr sz="1900" spc="-20" dirty="0">
                <a:solidFill>
                  <a:srgbClr val="252525"/>
                </a:solidFill>
                <a:latin typeface="Corbel"/>
                <a:cs typeface="Corbel"/>
              </a:rPr>
              <a:t> метаболический</a:t>
            </a:r>
            <a:r>
              <a:rPr sz="19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252525"/>
                </a:solidFill>
                <a:latin typeface="Corbel"/>
                <a:cs typeface="Corbel"/>
              </a:rPr>
              <a:t>ацидоз</a:t>
            </a:r>
            <a:endParaRPr sz="19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8630" y="189737"/>
            <a:ext cx="8208645" cy="736600"/>
          </a:xfrm>
          <a:prstGeom prst="rect">
            <a:avLst/>
          </a:prstGeom>
          <a:solidFill>
            <a:srgbClr val="FFFFFF"/>
          </a:solidFill>
          <a:ln w="32003">
            <a:solidFill>
              <a:srgbClr val="404040"/>
            </a:solidFill>
          </a:ln>
        </p:spPr>
        <p:txBody>
          <a:bodyPr vert="horz" wrap="square" lIns="0" tIns="128270" rIns="0" bIns="0" rtlCol="0">
            <a:spAutoFit/>
          </a:bodyPr>
          <a:lstStyle/>
          <a:p>
            <a:pPr marR="19685" algn="ctr">
              <a:lnSpc>
                <a:spcPct val="100000"/>
              </a:lnSpc>
              <a:spcBef>
                <a:spcPts val="1010"/>
              </a:spcBef>
            </a:pPr>
            <a:r>
              <a:rPr sz="2600" spc="175" dirty="0"/>
              <a:t>ОСОБЕННОСТИ</a:t>
            </a:r>
            <a:r>
              <a:rPr sz="2600" spc="285" dirty="0"/>
              <a:t> </a:t>
            </a:r>
            <a:r>
              <a:rPr sz="2600" spc="140" dirty="0"/>
              <a:t>ХОЛЕРЫ</a:t>
            </a:r>
            <a:r>
              <a:rPr sz="2600" spc="310" dirty="0"/>
              <a:t> </a:t>
            </a:r>
            <a:r>
              <a:rPr sz="2600" dirty="0"/>
              <a:t>У</a:t>
            </a:r>
            <a:r>
              <a:rPr sz="2600" spc="325" dirty="0"/>
              <a:t> </a:t>
            </a:r>
            <a:r>
              <a:rPr sz="2600" spc="145" dirty="0"/>
              <a:t>ДЕТЕЙ</a:t>
            </a:r>
            <a:endParaRPr sz="2600"/>
          </a:p>
        </p:txBody>
      </p:sp>
      <p:grpSp>
        <p:nvGrpSpPr>
          <p:cNvPr id="3" name="object 3"/>
          <p:cNvGrpSpPr/>
          <p:nvPr/>
        </p:nvGrpSpPr>
        <p:grpSpPr>
          <a:xfrm>
            <a:off x="472440" y="1117091"/>
            <a:ext cx="5108575" cy="4973320"/>
            <a:chOff x="472440" y="1117091"/>
            <a:chExt cx="5108575" cy="49733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440" y="1132331"/>
              <a:ext cx="486156" cy="6339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8848" y="1117091"/>
              <a:ext cx="1589532" cy="6797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72995" y="1117091"/>
              <a:ext cx="1552956" cy="6797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440" y="1626108"/>
              <a:ext cx="486156" cy="6339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8848" y="1610868"/>
              <a:ext cx="4892040" cy="67970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8848" y="1976627"/>
              <a:ext cx="2371344" cy="6797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440" y="2484119"/>
              <a:ext cx="486156" cy="6339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8848" y="2468880"/>
              <a:ext cx="4387596" cy="6797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8848" y="2834640"/>
              <a:ext cx="3625596" cy="67970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8848" y="3200399"/>
              <a:ext cx="4120896" cy="67970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8848" y="3566159"/>
              <a:ext cx="2511552" cy="67970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440" y="4073652"/>
              <a:ext cx="486156" cy="63398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8848" y="4058412"/>
              <a:ext cx="4349496" cy="67970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440" y="4567427"/>
              <a:ext cx="486156" cy="63398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8848" y="4552188"/>
              <a:ext cx="3934967" cy="67970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88848" y="4917947"/>
              <a:ext cx="2318004" cy="67970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01468" y="4917947"/>
              <a:ext cx="486156" cy="67970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440" y="5425439"/>
              <a:ext cx="486156" cy="63398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88848" y="5410200"/>
              <a:ext cx="4494276" cy="679704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637743" y="1055124"/>
            <a:ext cx="4689475" cy="4814570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10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2400" spc="-35" dirty="0">
                <a:solidFill>
                  <a:srgbClr val="252525"/>
                </a:solidFill>
                <a:latin typeface="Corbel"/>
                <a:cs typeface="Corbel"/>
              </a:rPr>
              <a:t>Тяжёлое</a:t>
            </a:r>
            <a:r>
              <a:rPr sz="24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400" spc="-10" dirty="0">
                <a:solidFill>
                  <a:srgbClr val="252525"/>
                </a:solidFill>
                <a:latin typeface="Corbel"/>
                <a:cs typeface="Corbel"/>
              </a:rPr>
              <a:t>течение.</a:t>
            </a:r>
            <a:endParaRPr sz="2400">
              <a:latin typeface="Corbel"/>
              <a:cs typeface="Corbel"/>
            </a:endParaRPr>
          </a:p>
          <a:p>
            <a:pPr marL="240665" marR="5080" indent="-228600">
              <a:lnSpc>
                <a:spcPct val="100000"/>
              </a:lnSpc>
              <a:spcBef>
                <a:spcPts val="1015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252525"/>
                </a:solidFill>
                <a:latin typeface="Corbel"/>
                <a:cs typeface="Corbel"/>
              </a:rPr>
              <a:t>Раннее</a:t>
            </a:r>
            <a:r>
              <a:rPr sz="24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400" dirty="0">
                <a:solidFill>
                  <a:srgbClr val="252525"/>
                </a:solidFill>
                <a:latin typeface="Corbel"/>
                <a:cs typeface="Corbel"/>
              </a:rPr>
              <a:t>развитие</a:t>
            </a:r>
            <a:r>
              <a:rPr sz="24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4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24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400" spc="-10" dirty="0">
                <a:solidFill>
                  <a:srgbClr val="252525"/>
                </a:solidFill>
                <a:latin typeface="Corbel"/>
                <a:cs typeface="Corbel"/>
              </a:rPr>
              <a:t>выраженность дегидратации.</a:t>
            </a:r>
            <a:endParaRPr sz="2400">
              <a:latin typeface="Corbel"/>
              <a:cs typeface="Corbel"/>
            </a:endParaRPr>
          </a:p>
          <a:p>
            <a:pPr marL="240665" indent="-227965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252525"/>
                </a:solidFill>
                <a:latin typeface="Corbel"/>
                <a:cs typeface="Corbel"/>
              </a:rPr>
              <a:t>Чаще</a:t>
            </a:r>
            <a:r>
              <a:rPr sz="24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400" spc="-10" dirty="0">
                <a:solidFill>
                  <a:srgbClr val="252525"/>
                </a:solidFill>
                <a:latin typeface="Corbel"/>
                <a:cs typeface="Corbel"/>
              </a:rPr>
              <a:t>развивается</a:t>
            </a:r>
            <a:r>
              <a:rPr sz="24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400" spc="-10" dirty="0">
                <a:solidFill>
                  <a:srgbClr val="252525"/>
                </a:solidFill>
                <a:latin typeface="Corbel"/>
                <a:cs typeface="Corbel"/>
              </a:rPr>
              <a:t>нарушение</a:t>
            </a:r>
            <a:endParaRPr sz="2400">
              <a:latin typeface="Corbel"/>
              <a:cs typeface="Corbel"/>
            </a:endParaRPr>
          </a:p>
          <a:p>
            <a:pPr marL="240665">
              <a:lnSpc>
                <a:spcPct val="100000"/>
              </a:lnSpc>
            </a:pPr>
            <a:r>
              <a:rPr sz="2400" dirty="0">
                <a:solidFill>
                  <a:srgbClr val="252525"/>
                </a:solidFill>
                <a:latin typeface="Corbel"/>
                <a:cs typeface="Corbel"/>
              </a:rPr>
              <a:t>ЦНС:</a:t>
            </a:r>
            <a:r>
              <a:rPr sz="24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400" spc="-10" dirty="0">
                <a:solidFill>
                  <a:srgbClr val="252525"/>
                </a:solidFill>
                <a:latin typeface="Corbel"/>
                <a:cs typeface="Corbel"/>
              </a:rPr>
              <a:t>заторможенность,</a:t>
            </a:r>
            <a:endParaRPr sz="2400">
              <a:latin typeface="Corbel"/>
              <a:cs typeface="Corbel"/>
            </a:endParaRPr>
          </a:p>
          <a:p>
            <a:pPr marL="240665" marR="779145">
              <a:lnSpc>
                <a:spcPct val="100000"/>
              </a:lnSpc>
            </a:pPr>
            <a:r>
              <a:rPr sz="2400" dirty="0">
                <a:solidFill>
                  <a:srgbClr val="252525"/>
                </a:solidFill>
                <a:latin typeface="Corbel"/>
                <a:cs typeface="Corbel"/>
              </a:rPr>
              <a:t>нарушение</a:t>
            </a:r>
            <a:r>
              <a:rPr sz="24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400" dirty="0">
                <a:solidFill>
                  <a:srgbClr val="252525"/>
                </a:solidFill>
                <a:latin typeface="Corbel"/>
                <a:cs typeface="Corbel"/>
              </a:rPr>
              <a:t>сознания</a:t>
            </a:r>
            <a:r>
              <a:rPr sz="24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4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24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400" spc="-20" dirty="0">
                <a:solidFill>
                  <a:srgbClr val="252525"/>
                </a:solidFill>
                <a:latin typeface="Corbel"/>
                <a:cs typeface="Corbel"/>
              </a:rPr>
              <a:t>виде </a:t>
            </a:r>
            <a:r>
              <a:rPr sz="2400" dirty="0">
                <a:solidFill>
                  <a:srgbClr val="252525"/>
                </a:solidFill>
                <a:latin typeface="Corbel"/>
                <a:cs typeface="Corbel"/>
              </a:rPr>
              <a:t>ступора</a:t>
            </a:r>
            <a:r>
              <a:rPr sz="24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4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24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400" spc="-20" dirty="0">
                <a:solidFill>
                  <a:srgbClr val="252525"/>
                </a:solidFill>
                <a:latin typeface="Corbel"/>
                <a:cs typeface="Corbel"/>
              </a:rPr>
              <a:t>комы.</a:t>
            </a:r>
            <a:endParaRPr sz="2400">
              <a:latin typeface="Corbel"/>
              <a:cs typeface="Corbel"/>
            </a:endParaRPr>
          </a:p>
          <a:p>
            <a:pPr marL="240665" indent="-227965">
              <a:lnSpc>
                <a:spcPct val="100000"/>
              </a:lnSpc>
              <a:spcBef>
                <a:spcPts val="1000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252525"/>
                </a:solidFill>
                <a:latin typeface="Corbel"/>
                <a:cs typeface="Corbel"/>
              </a:rPr>
              <a:t>Чаще</a:t>
            </a:r>
            <a:r>
              <a:rPr sz="24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400" spc="-20" dirty="0">
                <a:solidFill>
                  <a:srgbClr val="252525"/>
                </a:solidFill>
                <a:latin typeface="Corbel"/>
                <a:cs typeface="Corbel"/>
              </a:rPr>
              <a:t>наблюдаются</a:t>
            </a:r>
            <a:r>
              <a:rPr sz="24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400" spc="-10" dirty="0">
                <a:solidFill>
                  <a:srgbClr val="252525"/>
                </a:solidFill>
                <a:latin typeface="Corbel"/>
                <a:cs typeface="Corbel"/>
              </a:rPr>
              <a:t>судороги.</a:t>
            </a:r>
            <a:endParaRPr sz="2400">
              <a:latin typeface="Corbel"/>
              <a:cs typeface="Corbel"/>
            </a:endParaRPr>
          </a:p>
          <a:p>
            <a:pPr marL="240665" marR="967105" indent="-228600">
              <a:lnSpc>
                <a:spcPct val="100000"/>
              </a:lnSpc>
              <a:spcBef>
                <a:spcPts val="1010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252525"/>
                </a:solidFill>
                <a:latin typeface="Corbel"/>
                <a:cs typeface="Corbel"/>
              </a:rPr>
              <a:t>Повышенная</a:t>
            </a:r>
            <a:r>
              <a:rPr sz="24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400" dirty="0">
                <a:solidFill>
                  <a:srgbClr val="252525"/>
                </a:solidFill>
                <a:latin typeface="Corbel"/>
                <a:cs typeface="Corbel"/>
              </a:rPr>
              <a:t>склонность</a:t>
            </a:r>
            <a:r>
              <a:rPr sz="2400" spc="-8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400" spc="-50" dirty="0">
                <a:solidFill>
                  <a:srgbClr val="252525"/>
                </a:solidFill>
                <a:latin typeface="Corbel"/>
                <a:cs typeface="Corbel"/>
              </a:rPr>
              <a:t>к </a:t>
            </a:r>
            <a:r>
              <a:rPr sz="2400" spc="-10" dirty="0">
                <a:solidFill>
                  <a:srgbClr val="252525"/>
                </a:solidFill>
                <a:latin typeface="Corbel"/>
                <a:cs typeface="Corbel"/>
              </a:rPr>
              <a:t>гипокалиемии.</a:t>
            </a:r>
            <a:endParaRPr sz="2400">
              <a:latin typeface="Corbel"/>
              <a:cs typeface="Corbel"/>
            </a:endParaRPr>
          </a:p>
          <a:p>
            <a:pPr marL="240665" indent="-227965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252525"/>
                </a:solidFill>
                <a:latin typeface="Corbel"/>
                <a:cs typeface="Corbel"/>
              </a:rPr>
              <a:t>Повышение</a:t>
            </a:r>
            <a:r>
              <a:rPr sz="24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400" spc="-10" dirty="0">
                <a:solidFill>
                  <a:srgbClr val="252525"/>
                </a:solidFill>
                <a:latin typeface="Corbel"/>
                <a:cs typeface="Corbel"/>
              </a:rPr>
              <a:t>температуры</a:t>
            </a:r>
            <a:r>
              <a:rPr sz="24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400" spc="-10" dirty="0">
                <a:solidFill>
                  <a:srgbClr val="252525"/>
                </a:solidFill>
                <a:latin typeface="Corbel"/>
                <a:cs typeface="Corbel"/>
              </a:rPr>
              <a:t>тела.</a:t>
            </a:r>
            <a:endParaRPr sz="2400">
              <a:latin typeface="Corbel"/>
              <a:cs typeface="Corbe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076444" y="2636520"/>
            <a:ext cx="3889248" cy="286511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2222" y="118110"/>
            <a:ext cx="8784590" cy="647700"/>
          </a:xfrm>
          <a:prstGeom prst="rect">
            <a:avLst/>
          </a:prstGeom>
          <a:solidFill>
            <a:srgbClr val="FFFFFF"/>
          </a:solidFill>
          <a:ln w="32003">
            <a:solidFill>
              <a:srgbClr val="404040"/>
            </a:solidFill>
          </a:ln>
        </p:spPr>
        <p:txBody>
          <a:bodyPr vert="horz" wrap="square" lIns="0" tIns="110489" rIns="0" bIns="0" rtlCol="0">
            <a:spAutoFit/>
          </a:bodyPr>
          <a:lstStyle/>
          <a:p>
            <a:pPr marR="20320" algn="ctr">
              <a:lnSpc>
                <a:spcPct val="100000"/>
              </a:lnSpc>
              <a:spcBef>
                <a:spcPts val="869"/>
              </a:spcBef>
            </a:pPr>
            <a:r>
              <a:rPr sz="2300" spc="165" dirty="0"/>
              <a:t>ДИАГНОСТИКА</a:t>
            </a:r>
            <a:endParaRPr sz="2300"/>
          </a:p>
        </p:txBody>
      </p:sp>
      <p:sp>
        <p:nvSpPr>
          <p:cNvPr id="3" name="object 3"/>
          <p:cNvSpPr txBox="1"/>
          <p:nvPr/>
        </p:nvSpPr>
        <p:spPr>
          <a:xfrm>
            <a:off x="330200" y="926414"/>
            <a:ext cx="8556625" cy="439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7495" indent="-264795">
              <a:lnSpc>
                <a:spcPct val="100000"/>
              </a:lnSpc>
              <a:spcBef>
                <a:spcPts val="100"/>
              </a:spcBef>
              <a:buClr>
                <a:srgbClr val="9BAEB5"/>
              </a:buClr>
              <a:buFont typeface="Microsoft Sans Serif"/>
              <a:buChar char="•"/>
              <a:tabLst>
                <a:tab pos="277495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Основу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лабораторной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диагностики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составляет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бактериологическое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исследование</a:t>
            </a:r>
            <a:endParaRPr sz="1800">
              <a:latin typeface="Corbel"/>
              <a:cs typeface="Corbel"/>
            </a:endParaRPr>
          </a:p>
          <a:p>
            <a:pPr marL="241300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испражнений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рвотных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масс,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проводимое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несколько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этапов.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качестве</a:t>
            </a:r>
            <a:endParaRPr sz="1800">
              <a:latin typeface="Corbel"/>
              <a:cs typeface="Corbel"/>
            </a:endParaRPr>
          </a:p>
          <a:p>
            <a:pPr marL="241300" marR="172720">
              <a:lnSpc>
                <a:spcPct val="100000"/>
              </a:lnSpc>
            </a:pP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ориентировочного</a:t>
            </a:r>
            <a:r>
              <a:rPr sz="18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теста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производят</a:t>
            </a:r>
            <a:r>
              <a:rPr sz="1800" spc="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микроскопию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фиксированных</a:t>
            </a:r>
            <a:r>
              <a:rPr sz="1800" spc="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окрашенных мазков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испражнений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рвотных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масс.</a:t>
            </a:r>
            <a:r>
              <a:rPr sz="1800" spc="-8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Скопления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вибрионов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имеют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вид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стаек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рыб.</a:t>
            </a:r>
            <a:endParaRPr sz="1800">
              <a:latin typeface="Corbel"/>
              <a:cs typeface="Corbel"/>
            </a:endParaRPr>
          </a:p>
          <a:p>
            <a:pPr marL="241300" marR="5080" indent="-229235">
              <a:lnSpc>
                <a:spcPct val="100000"/>
              </a:lnSpc>
              <a:spcBef>
                <a:spcPts val="1005"/>
              </a:spcBef>
              <a:buClr>
                <a:srgbClr val="9BAEB5"/>
              </a:buClr>
              <a:buFont typeface="Microsoft Sans Serif"/>
              <a:buChar char="•"/>
              <a:tabLst>
                <a:tab pos="241300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качестве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ускоренных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методов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применяют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иммунофлуоресцентную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микроскопию, метод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раздавленной</a:t>
            </a:r>
            <a:r>
              <a:rPr sz="1800" spc="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капли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на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том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же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материале.</a:t>
            </a:r>
            <a:r>
              <a:rPr sz="1800" spc="-7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Для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посева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используют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среды обогащения,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элективные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дифференциально-диагностические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среды.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Результаты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экспресс-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анализа</a:t>
            </a:r>
            <a:r>
              <a:rPr sz="1800" spc="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получают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через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2–6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ч</a:t>
            </a:r>
            <a:r>
              <a:rPr sz="18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(ориентировочный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ответ),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ускоренного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анализа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через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8–22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ч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(предварительный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ответ),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полного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анализа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через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36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ч</a:t>
            </a:r>
            <a:endParaRPr sz="1800">
              <a:latin typeface="Corbel"/>
              <a:cs typeface="Corbel"/>
            </a:endParaRPr>
          </a:p>
          <a:p>
            <a:pPr marL="241300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(заключительный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ответ).</a:t>
            </a:r>
            <a:r>
              <a:rPr sz="1800" spc="-8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Существенным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недостатком</a:t>
            </a:r>
            <a:r>
              <a:rPr sz="18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классических</a:t>
            </a:r>
            <a:r>
              <a:rPr sz="1800" spc="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методов</a:t>
            </a:r>
            <a:endParaRPr sz="1800">
              <a:latin typeface="Corbel"/>
              <a:cs typeface="Corbel"/>
            </a:endParaRPr>
          </a:p>
          <a:p>
            <a:pPr marL="241300" marR="275590">
              <a:lnSpc>
                <a:spcPct val="100000"/>
              </a:lnSpc>
            </a:pP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лабораторной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диагностики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является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сравнительно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большая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продолжительность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всего</a:t>
            </a:r>
            <a:r>
              <a:rPr sz="1800" spc="-9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периода</a:t>
            </a:r>
            <a:r>
              <a:rPr sz="1800" spc="-6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идентификации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возбудителя.</a:t>
            </a:r>
            <a:endParaRPr sz="1800">
              <a:latin typeface="Corbel"/>
              <a:cs typeface="Corbel"/>
            </a:endParaRPr>
          </a:p>
          <a:p>
            <a:pPr marL="241300" indent="-228600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Font typeface="Microsoft Sans Serif"/>
              <a:buChar char="•"/>
              <a:tabLst>
                <a:tab pos="241300" algn="l"/>
              </a:tabLst>
            </a:pP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Серологические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методы: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РА,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РИФ,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РНГА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др.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парных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сыворотках,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определение</a:t>
            </a:r>
            <a:endParaRPr sz="1800">
              <a:latin typeface="Corbel"/>
              <a:cs typeface="Corbel"/>
            </a:endParaRPr>
          </a:p>
          <a:p>
            <a:pPr marL="241300">
              <a:lnSpc>
                <a:spcPct val="100000"/>
              </a:lnSpc>
            </a:pP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вибриоцидных</a:t>
            </a:r>
            <a:r>
              <a:rPr sz="1800" spc="-8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Corbel"/>
                <a:cs typeface="Corbel"/>
              </a:rPr>
              <a:t>АТ,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взятых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интервалом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7-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10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дней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–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используется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чаще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для</a:t>
            </a:r>
            <a:endParaRPr sz="1800">
              <a:latin typeface="Corbel"/>
              <a:cs typeface="Corbel"/>
            </a:endParaRPr>
          </a:p>
          <a:p>
            <a:pPr marL="241300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ретроспективной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диагностики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71844" y="5052059"/>
            <a:ext cx="1961388" cy="16642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3642" y="189737"/>
            <a:ext cx="8784590" cy="591820"/>
          </a:xfrm>
          <a:prstGeom prst="rect">
            <a:avLst/>
          </a:prstGeom>
          <a:solidFill>
            <a:srgbClr val="FFFFFF"/>
          </a:solidFill>
          <a:ln w="32003">
            <a:solidFill>
              <a:srgbClr val="404040"/>
            </a:solidFill>
          </a:ln>
        </p:spPr>
        <p:txBody>
          <a:bodyPr vert="horz" wrap="square" lIns="0" tIns="82550" rIns="0" bIns="0" rtlCol="0">
            <a:spAutoFit/>
          </a:bodyPr>
          <a:lstStyle/>
          <a:p>
            <a:pPr marR="27305" algn="ctr">
              <a:lnSpc>
                <a:spcPct val="100000"/>
              </a:lnSpc>
              <a:spcBef>
                <a:spcPts val="650"/>
              </a:spcBef>
            </a:pPr>
            <a:r>
              <a:rPr sz="2300" spc="175" dirty="0"/>
              <a:t>ДИФФЕРЕНЦИАЛЬНАЯ</a:t>
            </a:r>
            <a:r>
              <a:rPr sz="2300" spc="360" dirty="0"/>
              <a:t> </a:t>
            </a:r>
            <a:r>
              <a:rPr sz="2300" spc="160" dirty="0"/>
              <a:t>ДИАГНОСТИКА</a:t>
            </a:r>
            <a:endParaRPr sz="2300"/>
          </a:p>
        </p:txBody>
      </p:sp>
      <p:sp>
        <p:nvSpPr>
          <p:cNvPr id="3" name="object 3"/>
          <p:cNvSpPr txBox="1"/>
          <p:nvPr/>
        </p:nvSpPr>
        <p:spPr>
          <a:xfrm>
            <a:off x="261315" y="760603"/>
            <a:ext cx="8517255" cy="575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ts val="1620"/>
              </a:lnSpc>
              <a:spcBef>
                <a:spcPts val="100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Дифференциальную</a:t>
            </a:r>
            <a:r>
              <a:rPr sz="15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диагностику</a:t>
            </a:r>
            <a:r>
              <a:rPr sz="1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проводят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с</a:t>
            </a:r>
            <a:r>
              <a:rPr sz="15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пищевыми</a:t>
            </a:r>
            <a:r>
              <a:rPr sz="15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токсикоинфекциями, шигеллёзом,</a:t>
            </a:r>
            <a:endParaRPr sz="1500">
              <a:latin typeface="Corbel"/>
              <a:cs typeface="Corbel"/>
            </a:endParaRPr>
          </a:p>
          <a:p>
            <a:pPr marL="241300">
              <a:lnSpc>
                <a:spcPts val="1440"/>
              </a:lnSpc>
            </a:pP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сальмонеллезом,</a:t>
            </a:r>
            <a:r>
              <a:rPr sz="15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гастроэнтеритическим</a:t>
            </a:r>
            <a:r>
              <a:rPr sz="1500" spc="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вариантом</a:t>
            </a:r>
            <a:r>
              <a:rPr sz="1500" spc="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дизентерии,</a:t>
            </a:r>
            <a:r>
              <a:rPr sz="1500" spc="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эшерихиозом,</a:t>
            </a:r>
            <a:r>
              <a:rPr sz="1500" spc="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вирусными</a:t>
            </a:r>
            <a:endParaRPr sz="1500">
              <a:latin typeface="Corbel"/>
              <a:cs typeface="Corbel"/>
            </a:endParaRPr>
          </a:p>
          <a:p>
            <a:pPr marL="241300" marR="60325">
              <a:lnSpc>
                <a:spcPct val="80000"/>
              </a:lnSpc>
              <a:spcBef>
                <a:spcPts val="180"/>
              </a:spcBef>
            </a:pP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диареями,</a:t>
            </a:r>
            <a:r>
              <a:rPr sz="1500" spc="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отравлениями</a:t>
            </a:r>
            <a:r>
              <a:rPr sz="1500" spc="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бледной</a:t>
            </a:r>
            <a:r>
              <a:rPr sz="15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поганкой,</a:t>
            </a:r>
            <a:r>
              <a:rPr sz="15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ядохимикатами,</a:t>
            </a:r>
            <a:r>
              <a:rPr sz="1500" spc="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солями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тяжёлых</a:t>
            </a:r>
            <a:r>
              <a:rPr sz="1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металлов</a:t>
            </a:r>
            <a:r>
              <a:rPr sz="15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5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другими диарейными</a:t>
            </a:r>
            <a:r>
              <a:rPr sz="1500" spc="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инфекциями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 и</a:t>
            </a:r>
            <a:r>
              <a:rPr sz="1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отравлениями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 с</a:t>
            </a:r>
            <a:r>
              <a:rPr sz="15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поражением</a:t>
            </a:r>
            <a:r>
              <a:rPr sz="15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пищеварительного</a:t>
            </a:r>
            <a:r>
              <a:rPr sz="15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тракта.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При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20" dirty="0">
                <a:solidFill>
                  <a:srgbClr val="252525"/>
                </a:solidFill>
                <a:latin typeface="Corbel"/>
                <a:cs typeface="Corbel"/>
              </a:rPr>
              <a:t>этом</a:t>
            </a:r>
            <a:endParaRPr sz="1500">
              <a:latin typeface="Corbel"/>
              <a:cs typeface="Corbel"/>
            </a:endParaRPr>
          </a:p>
          <a:p>
            <a:pPr marL="241300" marR="16510">
              <a:lnSpc>
                <a:spcPct val="80000"/>
              </a:lnSpc>
            </a:pP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главную</a:t>
            </a:r>
            <a:r>
              <a:rPr sz="15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роль</a:t>
            </a:r>
            <a:r>
              <a:rPr sz="15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играют</a:t>
            </a:r>
            <a:r>
              <a:rPr sz="1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данные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 эпиданамнеза</a:t>
            </a:r>
            <a:r>
              <a:rPr sz="15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(пребывание</a:t>
            </a:r>
            <a:r>
              <a:rPr sz="1500" spc="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5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странах,</a:t>
            </a:r>
            <a:r>
              <a:rPr sz="15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неблагополучных</a:t>
            </a:r>
            <a:r>
              <a:rPr sz="15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по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холере, контакт</a:t>
            </a:r>
            <a:r>
              <a:rPr sz="15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с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лицами,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 прибывшими</a:t>
            </a:r>
            <a:r>
              <a:rPr sz="1500" spc="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из</a:t>
            </a:r>
            <a:r>
              <a:rPr sz="15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этих</a:t>
            </a:r>
            <a:r>
              <a:rPr sz="1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стран,</a:t>
            </a:r>
            <a:r>
              <a:rPr sz="15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особенно</a:t>
            </a:r>
            <a:r>
              <a:rPr sz="1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при</a:t>
            </a:r>
            <a:r>
              <a:rPr sz="15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наличии</a:t>
            </a:r>
            <a:r>
              <a:rPr sz="15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у</a:t>
            </a:r>
            <a:r>
              <a:rPr sz="15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них</a:t>
            </a:r>
            <a:r>
              <a:rPr sz="15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диареи, употребление </a:t>
            </a:r>
            <a:r>
              <a:rPr sz="1500" spc="-20" dirty="0">
                <a:solidFill>
                  <a:srgbClr val="252525"/>
                </a:solidFill>
                <a:latin typeface="Corbel"/>
                <a:cs typeface="Corbel"/>
              </a:rPr>
              <a:t>воды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из</a:t>
            </a:r>
            <a:r>
              <a:rPr sz="15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открытых</a:t>
            </a:r>
            <a:r>
              <a:rPr sz="15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20" dirty="0">
                <a:solidFill>
                  <a:srgbClr val="252525"/>
                </a:solidFill>
                <a:latin typeface="Corbel"/>
                <a:cs typeface="Corbel"/>
              </a:rPr>
              <a:t>водоисточников,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использование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необеззараженной</a:t>
            </a:r>
            <a:r>
              <a:rPr sz="1500" spc="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воды</a:t>
            </a:r>
            <a:r>
              <a:rPr sz="15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для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мытья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рук,</a:t>
            </a:r>
            <a:r>
              <a:rPr sz="15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посуды,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фруктов</a:t>
            </a:r>
            <a:r>
              <a:rPr sz="1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5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овощей,</a:t>
            </a:r>
            <a:r>
              <a:rPr sz="15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употребление</a:t>
            </a:r>
            <a:r>
              <a:rPr sz="1500" spc="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не</a:t>
            </a:r>
            <a:r>
              <a:rPr sz="15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прошедшего</a:t>
            </a:r>
            <a:r>
              <a:rPr sz="1500" spc="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термическую обработку</a:t>
            </a:r>
            <a:r>
              <a:rPr sz="15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свежего</a:t>
            </a:r>
            <a:r>
              <a:rPr sz="15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молока).</a:t>
            </a:r>
            <a:endParaRPr sz="1500">
              <a:latin typeface="Corbel"/>
              <a:cs typeface="Corbel"/>
            </a:endParaRPr>
          </a:p>
          <a:p>
            <a:pPr marL="241300" marR="5080" indent="-228600">
              <a:lnSpc>
                <a:spcPct val="80000"/>
              </a:lnSpc>
              <a:spcBef>
                <a:spcPts val="1000"/>
              </a:spcBef>
              <a:buChar char="•"/>
              <a:tabLst>
                <a:tab pos="241300" algn="l"/>
                <a:tab pos="311150" algn="l"/>
              </a:tabLst>
            </a:pPr>
            <a:r>
              <a:rPr sz="1500" dirty="0">
                <a:solidFill>
                  <a:srgbClr val="9BAEB5"/>
                </a:solidFill>
                <a:latin typeface="Microsoft Sans Serif"/>
                <a:cs typeface="Microsoft Sans Serif"/>
              </a:rPr>
              <a:t>	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Холера</a:t>
            </a:r>
            <a:r>
              <a:rPr sz="15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протекает</a:t>
            </a:r>
            <a:r>
              <a:rPr sz="15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без</a:t>
            </a:r>
            <a:r>
              <a:rPr sz="15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развития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гастрита</a:t>
            </a:r>
            <a:r>
              <a:rPr sz="15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5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энтерита,</a:t>
            </a:r>
            <a:r>
              <a:rPr sz="15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5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лишь</a:t>
            </a:r>
            <a:r>
              <a:rPr sz="15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условно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можно</a:t>
            </a:r>
            <a:r>
              <a:rPr sz="15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относить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ее</a:t>
            </a:r>
            <a:r>
              <a:rPr sz="15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к</a:t>
            </a:r>
            <a:r>
              <a:rPr sz="15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группе инфекционных</a:t>
            </a:r>
            <a:r>
              <a:rPr sz="1500" spc="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гастроэнтеритов.</a:t>
            </a:r>
            <a:r>
              <a:rPr sz="1500" spc="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Из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 клинических</a:t>
            </a:r>
            <a:r>
              <a:rPr sz="15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особенностей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холеры</a:t>
            </a:r>
            <a:r>
              <a:rPr sz="15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основное</a:t>
            </a:r>
            <a:r>
              <a:rPr sz="15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значение</a:t>
            </a:r>
            <a:r>
              <a:rPr sz="1500" spc="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имеют: отсутствие</a:t>
            </a:r>
            <a:r>
              <a:rPr sz="15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интоксикационного</a:t>
            </a:r>
            <a:r>
              <a:rPr sz="1500" spc="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синдрома,</a:t>
            </a:r>
            <a:r>
              <a:rPr sz="15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лихорадки,</a:t>
            </a:r>
            <a:r>
              <a:rPr sz="15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болей</a:t>
            </a:r>
            <a:r>
              <a:rPr sz="15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5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животе</a:t>
            </a:r>
            <a:r>
              <a:rPr sz="15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или</a:t>
            </a:r>
            <a:r>
              <a:rPr sz="1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слабая</a:t>
            </a:r>
            <a:r>
              <a:rPr sz="1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их</a:t>
            </a:r>
            <a:r>
              <a:rPr sz="15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выраженность, отсутствие</a:t>
            </a:r>
            <a:r>
              <a:rPr sz="15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болезненности</a:t>
            </a:r>
            <a:r>
              <a:rPr sz="15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при</a:t>
            </a:r>
            <a:r>
              <a:rPr sz="1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пальпации</a:t>
            </a:r>
            <a:r>
              <a:rPr sz="15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живота,</a:t>
            </a:r>
            <a:r>
              <a:rPr sz="15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характер</a:t>
            </a:r>
            <a:r>
              <a:rPr sz="15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испражнений (обилие,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бескаловый</a:t>
            </a:r>
            <a:endParaRPr sz="1500">
              <a:latin typeface="Corbel"/>
              <a:cs typeface="Corbel"/>
            </a:endParaRPr>
          </a:p>
          <a:p>
            <a:pPr marL="241300" marR="84455">
              <a:lnSpc>
                <a:spcPct val="80000"/>
              </a:lnSpc>
            </a:pP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характер),</a:t>
            </a:r>
            <a:r>
              <a:rPr sz="15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внешний</a:t>
            </a:r>
            <a:r>
              <a:rPr sz="15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вид</a:t>
            </a:r>
            <a:r>
              <a:rPr sz="15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рвотных</a:t>
            </a:r>
            <a:r>
              <a:rPr sz="15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масс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5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испражнений,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 напоминающих</a:t>
            </a:r>
            <a:r>
              <a:rPr sz="15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рисовый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отвар.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Важно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уточнить</a:t>
            </a:r>
            <a:r>
              <a:rPr sz="1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порядок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появления</a:t>
            </a:r>
            <a:r>
              <a:rPr sz="15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рвоты</a:t>
            </a:r>
            <a:r>
              <a:rPr sz="15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5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поноса.</a:t>
            </a:r>
            <a:r>
              <a:rPr sz="15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При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всех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бактериальных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острых</a:t>
            </a:r>
            <a:r>
              <a:rPr sz="1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гастроэнтеритах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50" dirty="0">
                <a:solidFill>
                  <a:srgbClr val="252525"/>
                </a:solidFill>
                <a:latin typeface="Corbel"/>
                <a:cs typeface="Corbel"/>
              </a:rPr>
              <a:t>и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токсических</a:t>
            </a:r>
            <a:r>
              <a:rPr sz="1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гастритах вначале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20" dirty="0">
                <a:solidFill>
                  <a:srgbClr val="252525"/>
                </a:solidFill>
                <a:latin typeface="Corbel"/>
                <a:cs typeface="Corbel"/>
              </a:rPr>
              <a:t>появляется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рвота,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а</a:t>
            </a:r>
            <a:r>
              <a:rPr sz="15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затем</a:t>
            </a:r>
            <a:r>
              <a:rPr sz="15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спустя</a:t>
            </a:r>
            <a:r>
              <a:rPr sz="1500" spc="-20" dirty="0">
                <a:solidFill>
                  <a:srgbClr val="252525"/>
                </a:solidFill>
                <a:latin typeface="Corbel"/>
                <a:cs typeface="Corbel"/>
              </a:rPr>
              <a:t> несколько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часов</a:t>
            </a:r>
            <a:r>
              <a:rPr sz="1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–</a:t>
            </a:r>
            <a:r>
              <a:rPr sz="1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понос.</a:t>
            </a:r>
            <a:r>
              <a:rPr sz="1500" spc="-25" dirty="0">
                <a:solidFill>
                  <a:srgbClr val="252525"/>
                </a:solidFill>
                <a:latin typeface="Corbel"/>
                <a:cs typeface="Corbel"/>
              </a:rPr>
              <a:t> При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холере</a:t>
            </a:r>
            <a:r>
              <a:rPr sz="15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наоборот,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вначале</a:t>
            </a:r>
            <a:r>
              <a:rPr sz="15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20" dirty="0">
                <a:solidFill>
                  <a:srgbClr val="252525"/>
                </a:solidFill>
                <a:latin typeface="Corbel"/>
                <a:cs typeface="Corbel"/>
              </a:rPr>
              <a:t>появляется</a:t>
            </a:r>
            <a:r>
              <a:rPr sz="15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понос,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а</a:t>
            </a:r>
            <a:r>
              <a:rPr sz="15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затем</a:t>
            </a:r>
            <a:r>
              <a:rPr sz="1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рвота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(без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других</a:t>
            </a:r>
            <a:r>
              <a:rPr sz="1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признаков</a:t>
            </a:r>
            <a:r>
              <a:rPr sz="15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гастрита).</a:t>
            </a:r>
            <a:r>
              <a:rPr sz="15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25" dirty="0">
                <a:solidFill>
                  <a:srgbClr val="252525"/>
                </a:solidFill>
                <a:latin typeface="Corbel"/>
                <a:cs typeface="Corbel"/>
              </a:rPr>
              <a:t>Для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холеры</a:t>
            </a:r>
            <a:r>
              <a:rPr sz="15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характерна</a:t>
            </a:r>
            <a:r>
              <a:rPr sz="15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такая</a:t>
            </a:r>
            <a:r>
              <a:rPr sz="15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потеря</a:t>
            </a:r>
            <a:r>
              <a:rPr sz="15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жидкости</a:t>
            </a:r>
            <a:r>
              <a:rPr sz="15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с</a:t>
            </a:r>
            <a:r>
              <a:rPr sz="15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испражнениями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5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рвотными</a:t>
            </a:r>
            <a:r>
              <a:rPr sz="1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массами,</a:t>
            </a:r>
            <a:r>
              <a:rPr sz="15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которая</a:t>
            </a:r>
            <a:r>
              <a:rPr sz="15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5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очень короткий</a:t>
            </a:r>
            <a:r>
              <a:rPr sz="15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срок</a:t>
            </a:r>
            <a:r>
              <a:rPr sz="1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(часы)</a:t>
            </a:r>
            <a:r>
              <a:rPr sz="1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достигает</a:t>
            </a:r>
            <a:r>
              <a:rPr sz="15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объема,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практически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не</a:t>
            </a:r>
            <a:r>
              <a:rPr sz="1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встречающегося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при</a:t>
            </a:r>
            <a:r>
              <a:rPr sz="15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диареях</a:t>
            </a:r>
            <a:r>
              <a:rPr sz="15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другой этиологии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–</a:t>
            </a:r>
            <a:r>
              <a:rPr sz="15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тяжелых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случаях</a:t>
            </a:r>
            <a:r>
              <a:rPr sz="15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объем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теряемой</a:t>
            </a:r>
            <a:r>
              <a:rPr sz="15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жидкости</a:t>
            </a:r>
            <a:r>
              <a:rPr sz="1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может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превышать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 массу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тела</a:t>
            </a:r>
            <a:r>
              <a:rPr sz="1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больного холерой.</a:t>
            </a:r>
            <a:endParaRPr sz="1500">
              <a:latin typeface="Corbel"/>
              <a:cs typeface="Corbel"/>
            </a:endParaRPr>
          </a:p>
          <a:p>
            <a:pPr marL="316865" indent="-304165">
              <a:lnSpc>
                <a:spcPts val="1620"/>
              </a:lnSpc>
              <a:spcBef>
                <a:spcPts val="645"/>
              </a:spcBef>
              <a:buClr>
                <a:srgbClr val="9BAEB5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5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менее</a:t>
            </a:r>
            <a:r>
              <a:rPr sz="15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типичных</a:t>
            </a:r>
            <a:r>
              <a:rPr sz="15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случаях</a:t>
            </a:r>
            <a:r>
              <a:rPr sz="15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основу</a:t>
            </a:r>
            <a:r>
              <a:rPr sz="15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диагностики</a:t>
            </a:r>
            <a:r>
              <a:rPr sz="15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составляет</a:t>
            </a:r>
            <a:r>
              <a:rPr sz="15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бактериологическое</a:t>
            </a:r>
            <a:r>
              <a:rPr sz="15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исследование</a:t>
            </a:r>
            <a:endParaRPr sz="1500">
              <a:latin typeface="Corbel"/>
              <a:cs typeface="Corbel"/>
            </a:endParaRPr>
          </a:p>
          <a:p>
            <a:pPr marL="241300">
              <a:lnSpc>
                <a:spcPts val="1440"/>
              </a:lnSpc>
            </a:pP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материала</a:t>
            </a:r>
            <a:r>
              <a:rPr sz="1500" spc="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от</a:t>
            </a:r>
            <a:r>
              <a:rPr sz="15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всех лиц,</a:t>
            </a:r>
            <a:r>
              <a:rPr sz="15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20" dirty="0">
                <a:solidFill>
                  <a:srgbClr val="252525"/>
                </a:solidFill>
                <a:latin typeface="Corbel"/>
                <a:cs typeface="Corbel"/>
              </a:rPr>
              <a:t>подозрительных</a:t>
            </a:r>
            <a:r>
              <a:rPr sz="15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на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холеру</a:t>
            </a:r>
            <a:r>
              <a:rPr sz="15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по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 эпидемическим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 критериям.</a:t>
            </a:r>
            <a:r>
              <a:rPr sz="1500" spc="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Большую</a:t>
            </a:r>
            <a:endParaRPr sz="1500">
              <a:latin typeface="Corbel"/>
              <a:cs typeface="Corbel"/>
            </a:endParaRPr>
          </a:p>
          <a:p>
            <a:pPr marL="241300" marR="35560">
              <a:lnSpc>
                <a:spcPts val="1440"/>
              </a:lnSpc>
              <a:spcBef>
                <a:spcPts val="170"/>
              </a:spcBef>
            </a:pP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трудность</a:t>
            </a:r>
            <a:r>
              <a:rPr sz="15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представляют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нередкие</a:t>
            </a:r>
            <a:r>
              <a:rPr sz="15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случаи</a:t>
            </a:r>
            <a:r>
              <a:rPr sz="15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микст-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инфекции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 (холера</a:t>
            </a:r>
            <a:r>
              <a:rPr sz="15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+</a:t>
            </a:r>
            <a:r>
              <a:rPr sz="15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другие</a:t>
            </a:r>
            <a:r>
              <a:rPr sz="15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диарейные</a:t>
            </a:r>
            <a:r>
              <a:rPr sz="1500" spc="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инфекции,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холера</a:t>
            </a:r>
            <a:r>
              <a:rPr sz="15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+</a:t>
            </a:r>
            <a:r>
              <a:rPr sz="15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глистная</a:t>
            </a:r>
            <a:r>
              <a:rPr sz="1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инвазия</a:t>
            </a:r>
            <a:r>
              <a:rPr sz="15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5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т.д.).</a:t>
            </a:r>
            <a:endParaRPr sz="1500">
              <a:latin typeface="Corbel"/>
              <a:cs typeface="Corbel"/>
            </a:endParaRPr>
          </a:p>
          <a:p>
            <a:pPr marL="241300" marR="578485" indent="-228600">
              <a:lnSpc>
                <a:spcPts val="1440"/>
              </a:lnSpc>
              <a:spcBef>
                <a:spcPts val="994"/>
              </a:spcBef>
              <a:buChar char="•"/>
              <a:tabLst>
                <a:tab pos="241300" algn="l"/>
                <a:tab pos="316865" algn="l"/>
              </a:tabLst>
            </a:pPr>
            <a:r>
              <a:rPr sz="1500" dirty="0">
                <a:solidFill>
                  <a:srgbClr val="9BAEB5"/>
                </a:solidFill>
                <a:latin typeface="Microsoft Sans Serif"/>
                <a:cs typeface="Microsoft Sans Serif"/>
              </a:rPr>
              <a:t>	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При</a:t>
            </a:r>
            <a:r>
              <a:rPr sz="15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наличии</a:t>
            </a:r>
            <a:r>
              <a:rPr sz="1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эпидемических</a:t>
            </a:r>
            <a:r>
              <a:rPr sz="15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данных</a:t>
            </a:r>
            <a:r>
              <a:rPr sz="15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диагноз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холеры</a:t>
            </a:r>
            <a:r>
              <a:rPr sz="15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не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представляет</a:t>
            </a:r>
            <a:r>
              <a:rPr sz="15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трудностей.</a:t>
            </a:r>
            <a:r>
              <a:rPr sz="15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Большое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значение</a:t>
            </a:r>
            <a:r>
              <a:rPr sz="15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имеет</a:t>
            </a:r>
            <a:r>
              <a:rPr sz="15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активное</a:t>
            </a:r>
            <a:r>
              <a:rPr sz="1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выявление</a:t>
            </a:r>
            <a:r>
              <a:rPr sz="15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окружении</a:t>
            </a:r>
            <a:r>
              <a:rPr sz="15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больных</a:t>
            </a:r>
            <a:r>
              <a:rPr sz="15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5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эпидемических</a:t>
            </a:r>
            <a:r>
              <a:rPr sz="15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очагах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лиц</a:t>
            </a:r>
            <a:r>
              <a:rPr sz="15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50" dirty="0">
                <a:solidFill>
                  <a:srgbClr val="252525"/>
                </a:solidFill>
                <a:latin typeface="Corbel"/>
                <a:cs typeface="Corbel"/>
              </a:rPr>
              <a:t>с</a:t>
            </a:r>
            <a:endParaRPr sz="1500">
              <a:latin typeface="Corbel"/>
              <a:cs typeface="Corbel"/>
            </a:endParaRPr>
          </a:p>
          <a:p>
            <a:pPr marL="241300" marR="10795">
              <a:lnSpc>
                <a:spcPct val="80100"/>
              </a:lnSpc>
              <a:spcBef>
                <a:spcPts val="10"/>
              </a:spcBef>
            </a:pP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дисфункцией</a:t>
            </a:r>
            <a:r>
              <a:rPr sz="15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кишечника,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 которые</a:t>
            </a:r>
            <a:r>
              <a:rPr sz="1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должны</a:t>
            </a:r>
            <a:r>
              <a:rPr sz="15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рассматриваться</a:t>
            </a:r>
            <a:r>
              <a:rPr sz="1500" spc="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как</a:t>
            </a:r>
            <a:r>
              <a:rPr sz="15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20" dirty="0">
                <a:solidFill>
                  <a:srgbClr val="252525"/>
                </a:solidFill>
                <a:latin typeface="Corbel"/>
                <a:cs typeface="Corbel"/>
              </a:rPr>
              <a:t>подозрительные</a:t>
            </a:r>
            <a:r>
              <a:rPr sz="1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на</a:t>
            </a:r>
            <a:r>
              <a:rPr sz="1500" spc="-25" dirty="0">
                <a:solidFill>
                  <a:srgbClr val="252525"/>
                </a:solidFill>
                <a:latin typeface="Corbel"/>
                <a:cs typeface="Corbel"/>
              </a:rPr>
              <a:t> холеру.</a:t>
            </a:r>
            <a:r>
              <a:rPr sz="15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Однако установление</a:t>
            </a:r>
            <a:r>
              <a:rPr sz="1500" spc="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окончательного</a:t>
            </a:r>
            <a:r>
              <a:rPr sz="1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диагноза</a:t>
            </a:r>
            <a:r>
              <a:rPr sz="15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возможно</a:t>
            </a:r>
            <a:r>
              <a:rPr sz="1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только</a:t>
            </a:r>
            <a:r>
              <a:rPr sz="15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после</a:t>
            </a:r>
            <a:r>
              <a:rPr sz="15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получения результата бактериологического</a:t>
            </a:r>
            <a:r>
              <a:rPr sz="1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исследования,</a:t>
            </a:r>
            <a:r>
              <a:rPr sz="1500" spc="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Corbel"/>
                <a:cs typeface="Corbel"/>
              </a:rPr>
              <a:t>требующего</a:t>
            </a:r>
            <a:r>
              <a:rPr sz="15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252525"/>
                </a:solidFill>
                <a:latin typeface="Corbel"/>
                <a:cs typeface="Corbel"/>
              </a:rPr>
              <a:t>36—48</a:t>
            </a:r>
            <a:r>
              <a:rPr sz="15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500" spc="-25" dirty="0">
                <a:solidFill>
                  <a:srgbClr val="252525"/>
                </a:solidFill>
                <a:latin typeface="Corbel"/>
                <a:cs typeface="Corbel"/>
              </a:rPr>
              <a:t>ч.</a:t>
            </a:r>
            <a:endParaRPr sz="15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8630" y="189737"/>
            <a:ext cx="8353425" cy="647700"/>
          </a:xfrm>
          <a:prstGeom prst="rect">
            <a:avLst/>
          </a:prstGeom>
          <a:solidFill>
            <a:srgbClr val="FFFFFF"/>
          </a:solidFill>
          <a:ln w="32003">
            <a:solidFill>
              <a:srgbClr val="404040"/>
            </a:solidFill>
          </a:ln>
        </p:spPr>
        <p:txBody>
          <a:bodyPr vert="horz" wrap="square" lIns="0" tIns="110489" rIns="0" bIns="0" rtlCol="0">
            <a:spAutoFit/>
          </a:bodyPr>
          <a:lstStyle/>
          <a:p>
            <a:pPr marR="18415" algn="ctr">
              <a:lnSpc>
                <a:spcPct val="100000"/>
              </a:lnSpc>
              <a:spcBef>
                <a:spcPts val="869"/>
              </a:spcBef>
            </a:pPr>
            <a:r>
              <a:rPr sz="2300" spc="155" dirty="0"/>
              <a:t>ЛЕЧЕНИЕ</a:t>
            </a:r>
            <a:endParaRPr sz="2300"/>
          </a:p>
        </p:txBody>
      </p:sp>
      <p:sp>
        <p:nvSpPr>
          <p:cNvPr id="3" name="object 3"/>
          <p:cNvSpPr txBox="1"/>
          <p:nvPr/>
        </p:nvSpPr>
        <p:spPr>
          <a:xfrm>
            <a:off x="258267" y="727168"/>
            <a:ext cx="6526530" cy="585406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Основными</a:t>
            </a:r>
            <a:r>
              <a:rPr sz="1800" spc="-7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принципами</a:t>
            </a:r>
            <a:r>
              <a:rPr sz="1800" spc="-8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терапии</a:t>
            </a:r>
            <a:r>
              <a:rPr sz="1800" spc="-7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больных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холерой</a:t>
            </a:r>
            <a:r>
              <a:rPr sz="1800" spc="-7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являются:</a:t>
            </a:r>
            <a:endParaRPr sz="1800">
              <a:latin typeface="Corbel"/>
              <a:cs typeface="Corbel"/>
            </a:endParaRPr>
          </a:p>
          <a:p>
            <a:pPr marL="240665" indent="-227965">
              <a:lnSpc>
                <a:spcPct val="100000"/>
              </a:lnSpc>
              <a:spcBef>
                <a:spcPts val="1005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восстановление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объема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циркулирующей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крови;</a:t>
            </a:r>
            <a:endParaRPr sz="1800">
              <a:latin typeface="Corbel"/>
              <a:cs typeface="Corbel"/>
            </a:endParaRPr>
          </a:p>
          <a:p>
            <a:pPr marL="240665" indent="-227965">
              <a:lnSpc>
                <a:spcPct val="100000"/>
              </a:lnSpc>
              <a:spcBef>
                <a:spcPts val="1000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восстановление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электролитного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состава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тканей;</a:t>
            </a:r>
            <a:endParaRPr sz="1800">
              <a:latin typeface="Corbel"/>
              <a:cs typeface="Corbel"/>
            </a:endParaRPr>
          </a:p>
          <a:p>
            <a:pPr marL="240665" indent="-227965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воздействие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на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возбудителя.</a:t>
            </a:r>
            <a:endParaRPr sz="18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Проводится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два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этапа:</a:t>
            </a:r>
            <a:endParaRPr sz="1800">
              <a:latin typeface="Corbel"/>
              <a:cs typeface="Corbel"/>
            </a:endParaRPr>
          </a:p>
          <a:p>
            <a:pPr marL="12700" marR="5080">
              <a:lnSpc>
                <a:spcPct val="100000"/>
              </a:lnSpc>
              <a:spcBef>
                <a:spcPts val="994"/>
              </a:spcBef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Лечение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надо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начинать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первые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часы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от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начала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болезни.</a:t>
            </a:r>
            <a:r>
              <a:rPr sz="1800" spc="-7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Основу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лечения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составляет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регидратационная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терапия.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Регидратация</a:t>
            </a:r>
            <a:endParaRPr sz="1800">
              <a:latin typeface="Corbel"/>
              <a:cs typeface="Corbel"/>
            </a:endParaRPr>
          </a:p>
          <a:p>
            <a:pPr marL="12700" marR="742315">
              <a:lnSpc>
                <a:spcPct val="100000"/>
              </a:lnSpc>
            </a:pP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осуществляется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два</a:t>
            </a:r>
            <a:r>
              <a:rPr sz="18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этапа.</a:t>
            </a:r>
            <a:r>
              <a:rPr sz="18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I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этап</a:t>
            </a:r>
            <a:r>
              <a:rPr sz="1800" spc="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—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 регидратационный.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Основная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задача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этого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этапа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—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восполнение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имеющегося дефицита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воды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электролитов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на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основе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признаков</a:t>
            </a:r>
            <a:endParaRPr sz="1800">
              <a:latin typeface="Corbel"/>
              <a:cs typeface="Corbel"/>
            </a:endParaRPr>
          </a:p>
          <a:p>
            <a:pPr marL="12700" marR="53975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дегидратации.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II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этап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—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поддерживающий.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Задача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этого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этапа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—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компенсация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потерь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жидкости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электролитов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вследствие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продолжающейся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диареи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для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профилактики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дегидратации.</a:t>
            </a:r>
            <a:endParaRPr sz="1800">
              <a:latin typeface="Corbel"/>
              <a:cs typeface="Corbel"/>
            </a:endParaRPr>
          </a:p>
          <a:p>
            <a:pPr marL="12700" marR="327660">
              <a:lnSpc>
                <a:spcPct val="100000"/>
              </a:lnSpc>
              <a:spcBef>
                <a:spcPts val="1000"/>
              </a:spcBef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Этиотропная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терапия: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тетрациклин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по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0,5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г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4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раза/сут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внутрь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3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дня,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доксициклин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0,3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г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однократно,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ко-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тримоксазол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(160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мг</a:t>
            </a:r>
            <a:endParaRPr sz="1800">
              <a:latin typeface="Corbel"/>
              <a:cs typeface="Corbel"/>
            </a:endParaRPr>
          </a:p>
          <a:p>
            <a:pPr marL="12700" marR="392430">
              <a:lnSpc>
                <a:spcPct val="100000"/>
              </a:lnSpc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триметоприма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+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800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мг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сульфаметоксазола)</a:t>
            </a:r>
            <a:r>
              <a:rPr sz="1800" spc="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2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раза/сут</a:t>
            </a:r>
            <a:r>
              <a:rPr sz="1800" spc="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3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дня,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фуразолидон</a:t>
            </a:r>
            <a:r>
              <a:rPr sz="18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по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100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мг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4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раза/сут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3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дня,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при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резистентности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к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данным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АБ</a:t>
            </a:r>
            <a:r>
              <a:rPr sz="1800" spc="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–</a:t>
            </a:r>
            <a:r>
              <a:rPr sz="1800" spc="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эритромицин,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левомицетин.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43471" y="4581144"/>
            <a:ext cx="2598420" cy="211074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5270" y="189737"/>
            <a:ext cx="8641080" cy="520065"/>
          </a:xfrm>
          <a:prstGeom prst="rect">
            <a:avLst/>
          </a:prstGeom>
          <a:solidFill>
            <a:srgbClr val="FFFFFF"/>
          </a:solidFill>
          <a:ln w="32003">
            <a:solidFill>
              <a:srgbClr val="404040"/>
            </a:solidFill>
          </a:ln>
        </p:spPr>
        <p:txBody>
          <a:bodyPr vert="horz" wrap="square" lIns="0" tIns="46990" rIns="0" bIns="0" rtlCol="0">
            <a:spAutoFit/>
          </a:bodyPr>
          <a:lstStyle/>
          <a:p>
            <a:pPr marR="18415" algn="ctr">
              <a:lnSpc>
                <a:spcPct val="100000"/>
              </a:lnSpc>
              <a:spcBef>
                <a:spcPts val="370"/>
              </a:spcBef>
            </a:pPr>
            <a:r>
              <a:rPr sz="2300" spc="165" dirty="0">
                <a:solidFill>
                  <a:srgbClr val="252525"/>
                </a:solidFill>
                <a:latin typeface="Corbel"/>
                <a:cs typeface="Corbel"/>
              </a:rPr>
              <a:t>ПРОФИЛАКТИКА</a:t>
            </a:r>
            <a:endParaRPr sz="2300">
              <a:latin typeface="Corbel"/>
              <a:cs typeface="Corbe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52984" y="1188719"/>
            <a:ext cx="5758180" cy="5354320"/>
            <a:chOff x="252984" y="1188719"/>
            <a:chExt cx="5758180" cy="53543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2984" y="1205483"/>
              <a:ext cx="504444" cy="6583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868" y="1188719"/>
              <a:ext cx="5330952" cy="7056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868" y="1493519"/>
              <a:ext cx="3741420" cy="7056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2984" y="1943100"/>
              <a:ext cx="504444" cy="6583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7868" y="1926336"/>
              <a:ext cx="3669791" cy="7056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17036" y="1926336"/>
              <a:ext cx="525779" cy="7056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7868" y="2231136"/>
              <a:ext cx="3194304" cy="7056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7868" y="2535936"/>
              <a:ext cx="5323332" cy="7056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7868" y="2840736"/>
              <a:ext cx="4645152" cy="7056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7868" y="3145536"/>
              <a:ext cx="4730496" cy="70561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7868" y="3450336"/>
              <a:ext cx="3023616" cy="7056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2984" y="3898391"/>
              <a:ext cx="504444" cy="65836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7868" y="3881627"/>
              <a:ext cx="4732020" cy="70561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67868" y="4186427"/>
              <a:ext cx="3095244" cy="70561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42488" y="4186427"/>
              <a:ext cx="2868167" cy="70561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2984" y="4634484"/>
              <a:ext cx="504444" cy="65836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7868" y="4617719"/>
              <a:ext cx="4687824" cy="70561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67868" y="4922519"/>
              <a:ext cx="3424428" cy="70561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471672" y="4922519"/>
              <a:ext cx="1851660" cy="70561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02707" y="4922519"/>
              <a:ext cx="525779" cy="70561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67868" y="5227319"/>
              <a:ext cx="4930139" cy="70561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67868" y="5532119"/>
              <a:ext cx="2897124" cy="70561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44367" y="5532119"/>
              <a:ext cx="525780" cy="70561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049523" y="5532119"/>
              <a:ext cx="2470404" cy="70561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67868" y="5836919"/>
              <a:ext cx="1781556" cy="705612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424687" y="1258265"/>
            <a:ext cx="5376545" cy="505587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241300" marR="277495" indent="-228600">
              <a:lnSpc>
                <a:spcPts val="2400"/>
              </a:lnSpc>
              <a:spcBef>
                <a:spcPts val="675"/>
              </a:spcBef>
              <a:buClr>
                <a:srgbClr val="9BAEB5"/>
              </a:buClr>
              <a:buFont typeface="Microsoft Sans Serif"/>
              <a:buChar char="•"/>
              <a:tabLst>
                <a:tab pos="241300" algn="l"/>
              </a:tabLst>
            </a:pP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Предупреждение</a:t>
            </a:r>
            <a:r>
              <a:rPr sz="2500" spc="-8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заноса</a:t>
            </a:r>
            <a:r>
              <a:rPr sz="2500" spc="-6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инфекции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из</a:t>
            </a:r>
            <a:r>
              <a:rPr sz="25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эндемических</a:t>
            </a:r>
            <a:r>
              <a:rPr sz="25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очагов</a:t>
            </a:r>
            <a:endParaRPr sz="2500">
              <a:latin typeface="Corbel"/>
              <a:cs typeface="Corbel"/>
            </a:endParaRPr>
          </a:p>
          <a:p>
            <a:pPr marL="241300" marR="1771650" indent="-228600">
              <a:lnSpc>
                <a:spcPts val="2400"/>
              </a:lnSpc>
              <a:spcBef>
                <a:spcPts val="1015"/>
              </a:spcBef>
              <a:buClr>
                <a:srgbClr val="9BAEB5"/>
              </a:buClr>
              <a:buFont typeface="Microsoft Sans Serif"/>
              <a:buChar char="•"/>
              <a:tabLst>
                <a:tab pos="241300" algn="l"/>
              </a:tabLst>
            </a:pPr>
            <a:r>
              <a:rPr sz="2500" spc="-20" dirty="0">
                <a:solidFill>
                  <a:srgbClr val="252525"/>
                </a:solidFill>
                <a:latin typeface="Corbel"/>
                <a:cs typeface="Corbel"/>
              </a:rPr>
              <a:t>Соблюдение</a:t>
            </a:r>
            <a:r>
              <a:rPr sz="25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санитарно-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гигиенических</a:t>
            </a:r>
            <a:r>
              <a:rPr sz="2500" spc="-7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20" dirty="0">
                <a:solidFill>
                  <a:srgbClr val="252525"/>
                </a:solidFill>
                <a:latin typeface="Corbel"/>
                <a:cs typeface="Corbel"/>
              </a:rPr>
              <a:t>мер:</a:t>
            </a:r>
            <a:endParaRPr sz="2500">
              <a:latin typeface="Corbel"/>
              <a:cs typeface="Corbel"/>
            </a:endParaRPr>
          </a:p>
          <a:p>
            <a:pPr marL="241300" marR="287020">
              <a:lnSpc>
                <a:spcPts val="2400"/>
              </a:lnSpc>
            </a:pP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обеззараживание</a:t>
            </a:r>
            <a:r>
              <a:rPr sz="25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воды,</a:t>
            </a:r>
            <a:r>
              <a:rPr sz="2500" spc="-7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мытьё</a:t>
            </a:r>
            <a:r>
              <a:rPr sz="25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20" dirty="0">
                <a:solidFill>
                  <a:srgbClr val="252525"/>
                </a:solidFill>
                <a:latin typeface="Corbel"/>
                <a:cs typeface="Corbel"/>
              </a:rPr>
              <a:t>рук,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термическая</a:t>
            </a:r>
            <a:r>
              <a:rPr sz="2500" spc="-7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обработка</a:t>
            </a:r>
            <a:r>
              <a:rPr sz="2500" spc="-6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пищи,</a:t>
            </a:r>
            <a:endParaRPr sz="2500">
              <a:latin typeface="Corbel"/>
              <a:cs typeface="Corbel"/>
            </a:endParaRPr>
          </a:p>
          <a:p>
            <a:pPr marL="241300" marR="883919">
              <a:lnSpc>
                <a:spcPts val="2400"/>
              </a:lnSpc>
            </a:pP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обеззараживание</a:t>
            </a:r>
            <a:r>
              <a:rPr sz="25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мест</a:t>
            </a:r>
            <a:r>
              <a:rPr sz="25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общего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пользования</a:t>
            </a:r>
            <a:r>
              <a:rPr sz="25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25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55" dirty="0">
                <a:solidFill>
                  <a:srgbClr val="252525"/>
                </a:solidFill>
                <a:latin typeface="Corbel"/>
                <a:cs typeface="Corbel"/>
              </a:rPr>
              <a:t>т.</a:t>
            </a:r>
            <a:r>
              <a:rPr sz="25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25" dirty="0">
                <a:solidFill>
                  <a:srgbClr val="252525"/>
                </a:solidFill>
                <a:latin typeface="Corbel"/>
                <a:cs typeface="Corbel"/>
              </a:rPr>
              <a:t>д.</a:t>
            </a:r>
            <a:endParaRPr sz="2500">
              <a:latin typeface="Corbel"/>
              <a:cs typeface="Corbel"/>
            </a:endParaRPr>
          </a:p>
          <a:p>
            <a:pPr marL="240665" indent="-227965">
              <a:lnSpc>
                <a:spcPts val="2700"/>
              </a:lnSpc>
              <a:spcBef>
                <a:spcPts val="420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Раннее</a:t>
            </a:r>
            <a:r>
              <a:rPr sz="2500" spc="-7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выявление,</a:t>
            </a:r>
            <a:r>
              <a:rPr sz="2500" spc="-7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изоляция</a:t>
            </a:r>
            <a:r>
              <a:rPr sz="25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5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endParaRPr sz="2500">
              <a:latin typeface="Corbel"/>
              <a:cs typeface="Corbel"/>
            </a:endParaRPr>
          </a:p>
          <a:p>
            <a:pPr marL="241300">
              <a:lnSpc>
                <a:spcPts val="2700"/>
              </a:lnSpc>
            </a:pP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лечение</a:t>
            </a:r>
            <a:r>
              <a:rPr sz="25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больных</a:t>
            </a:r>
            <a:r>
              <a:rPr sz="25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25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вибрионосителей</a:t>
            </a:r>
            <a:endParaRPr sz="2500">
              <a:latin typeface="Corbel"/>
              <a:cs typeface="Corbel"/>
            </a:endParaRPr>
          </a:p>
          <a:p>
            <a:pPr marL="241300" marR="558165" indent="-228600">
              <a:lnSpc>
                <a:spcPct val="80000"/>
              </a:lnSpc>
              <a:spcBef>
                <a:spcPts val="994"/>
              </a:spcBef>
              <a:buClr>
                <a:srgbClr val="9BAEB5"/>
              </a:buClr>
              <a:buFont typeface="Microsoft Sans Serif"/>
              <a:buChar char="•"/>
              <a:tabLst>
                <a:tab pos="241300" algn="l"/>
              </a:tabLst>
            </a:pP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Специфическая</a:t>
            </a:r>
            <a:r>
              <a:rPr sz="2500" spc="-6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профилактика холерной</a:t>
            </a:r>
            <a:r>
              <a:rPr sz="2500" spc="-8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вакциной</a:t>
            </a:r>
            <a:r>
              <a:rPr sz="2500" spc="-6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2500" spc="-6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холероген- </a:t>
            </a:r>
            <a:r>
              <a:rPr sz="2500" spc="-25" dirty="0">
                <a:solidFill>
                  <a:srgbClr val="252525"/>
                </a:solidFill>
                <a:latin typeface="Corbel"/>
                <a:cs typeface="Corbel"/>
              </a:rPr>
              <a:t>анатоксином.</a:t>
            </a:r>
            <a:r>
              <a:rPr sz="2500" spc="-10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Холерная</a:t>
            </a:r>
            <a:r>
              <a:rPr sz="25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вакцина имеет</a:t>
            </a:r>
            <a:r>
              <a:rPr sz="25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короткий</a:t>
            </a:r>
            <a:r>
              <a:rPr sz="25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20" dirty="0">
                <a:solidFill>
                  <a:srgbClr val="252525"/>
                </a:solidFill>
                <a:latin typeface="Corbel"/>
                <a:cs typeface="Corbel"/>
              </a:rPr>
              <a:t>(3-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6</a:t>
            </a:r>
            <a:r>
              <a:rPr sz="25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мес.)</a:t>
            </a:r>
            <a:r>
              <a:rPr sz="25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период действия.</a:t>
            </a:r>
            <a:endParaRPr sz="2500">
              <a:latin typeface="Corbel"/>
              <a:cs typeface="Corbel"/>
            </a:endParaRPr>
          </a:p>
        </p:txBody>
      </p:sp>
      <p:pic>
        <p:nvPicPr>
          <p:cNvPr id="30" name="object 30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083808" y="1037844"/>
            <a:ext cx="2712719" cy="535838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8630" y="189737"/>
            <a:ext cx="8425180" cy="849630"/>
            <a:chOff x="468630" y="189737"/>
            <a:chExt cx="8425180" cy="849630"/>
          </a:xfrm>
        </p:grpSpPr>
        <p:sp>
          <p:nvSpPr>
            <p:cNvPr id="3" name="object 3"/>
            <p:cNvSpPr/>
            <p:nvPr/>
          </p:nvSpPr>
          <p:spPr>
            <a:xfrm>
              <a:off x="468630" y="189737"/>
              <a:ext cx="8425180" cy="792480"/>
            </a:xfrm>
            <a:custGeom>
              <a:avLst/>
              <a:gdLst/>
              <a:ahLst/>
              <a:cxnLst/>
              <a:rect l="l" t="t" r="r" b="b"/>
              <a:pathLst>
                <a:path w="8425180" h="792480">
                  <a:moveTo>
                    <a:pt x="8424672" y="0"/>
                  </a:moveTo>
                  <a:lnTo>
                    <a:pt x="0" y="0"/>
                  </a:lnTo>
                  <a:lnTo>
                    <a:pt x="0" y="792480"/>
                  </a:lnTo>
                  <a:lnTo>
                    <a:pt x="8424672" y="792480"/>
                  </a:lnTo>
                  <a:lnTo>
                    <a:pt x="84246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62327" y="224027"/>
              <a:ext cx="5661660" cy="81533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68630" y="189737"/>
            <a:ext cx="8425180" cy="792480"/>
          </a:xfrm>
          <a:prstGeom prst="rect">
            <a:avLst/>
          </a:prstGeom>
          <a:ln w="32003">
            <a:solidFill>
              <a:srgbClr val="404040"/>
            </a:solidFill>
          </a:ln>
        </p:spPr>
        <p:txBody>
          <a:bodyPr vert="horz" wrap="square" lIns="0" tIns="127635" rIns="0" bIns="0" rtlCol="0">
            <a:spAutoFit/>
          </a:bodyPr>
          <a:lstStyle/>
          <a:p>
            <a:pPr marR="27305" algn="ctr">
              <a:lnSpc>
                <a:spcPct val="100000"/>
              </a:lnSpc>
              <a:spcBef>
                <a:spcPts val="1005"/>
              </a:spcBef>
            </a:pPr>
            <a:r>
              <a:rPr sz="2900" spc="165" dirty="0"/>
              <a:t>ИСТОРИЧЕСКИЕ</a:t>
            </a:r>
            <a:r>
              <a:rPr sz="2900" spc="260" dirty="0"/>
              <a:t> </a:t>
            </a:r>
            <a:r>
              <a:rPr sz="2900" spc="155" dirty="0"/>
              <a:t>СВЕДЕНИЯ</a:t>
            </a:r>
            <a:endParaRPr sz="2900"/>
          </a:p>
        </p:txBody>
      </p:sp>
      <p:sp>
        <p:nvSpPr>
          <p:cNvPr id="6" name="object 6"/>
          <p:cNvSpPr txBox="1"/>
          <p:nvPr/>
        </p:nvSpPr>
        <p:spPr>
          <a:xfrm>
            <a:off x="93065" y="982218"/>
            <a:ext cx="5157470" cy="5515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0665" indent="-227965">
              <a:lnSpc>
                <a:spcPts val="1835"/>
              </a:lnSpc>
              <a:spcBef>
                <a:spcPts val="105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Человечество</a:t>
            </a:r>
            <a:r>
              <a:rPr sz="17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на</a:t>
            </a:r>
            <a:r>
              <a:rPr sz="17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протяжении</a:t>
            </a:r>
            <a:r>
              <a:rPr sz="17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всей</a:t>
            </a:r>
            <a:r>
              <a:rPr sz="17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своей</a:t>
            </a:r>
            <a:r>
              <a:rPr sz="17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истории</a:t>
            </a:r>
            <a:endParaRPr sz="1700">
              <a:latin typeface="Corbel"/>
              <a:cs typeface="Corbel"/>
            </a:endParaRPr>
          </a:p>
          <a:p>
            <a:pPr marL="241300">
              <a:lnSpc>
                <a:spcPts val="1635"/>
              </a:lnSpc>
            </a:pP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время</a:t>
            </a:r>
            <a:r>
              <a:rPr sz="17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от</a:t>
            </a:r>
            <a:r>
              <a:rPr sz="17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времени</a:t>
            </a:r>
            <a:r>
              <a:rPr sz="1700" spc="-6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страдало</a:t>
            </a:r>
            <a:r>
              <a:rPr sz="17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от</a:t>
            </a:r>
            <a:r>
              <a:rPr sz="17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разрушительных</a:t>
            </a:r>
            <a:endParaRPr sz="1700">
              <a:latin typeface="Corbel"/>
              <a:cs typeface="Corbel"/>
            </a:endParaRPr>
          </a:p>
          <a:p>
            <a:pPr marL="241300">
              <a:lnSpc>
                <a:spcPts val="1635"/>
              </a:lnSpc>
            </a:pP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вспышек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 холеры.</a:t>
            </a:r>
            <a:r>
              <a:rPr sz="17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Все</a:t>
            </a:r>
            <a:r>
              <a:rPr sz="17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пандемии</a:t>
            </a:r>
            <a:r>
              <a:rPr sz="17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холеры</a:t>
            </a:r>
            <a:endParaRPr sz="1700">
              <a:latin typeface="Corbel"/>
              <a:cs typeface="Corbel"/>
            </a:endParaRPr>
          </a:p>
          <a:p>
            <a:pPr marL="241300" marR="5080">
              <a:lnSpc>
                <a:spcPts val="1630"/>
              </a:lnSpc>
              <a:spcBef>
                <a:spcPts val="190"/>
              </a:spcBef>
            </a:pP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распространялись</a:t>
            </a:r>
            <a:r>
              <a:rPr sz="17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по</a:t>
            </a:r>
            <a:r>
              <a:rPr sz="1700" spc="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миру</a:t>
            </a:r>
            <a:r>
              <a:rPr sz="17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из</a:t>
            </a:r>
            <a:r>
              <a:rPr sz="17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20" dirty="0">
                <a:solidFill>
                  <a:srgbClr val="252525"/>
                </a:solidFill>
                <a:latin typeface="Corbel"/>
                <a:cs typeface="Corbel"/>
              </a:rPr>
              <a:t>долины</a:t>
            </a:r>
            <a:r>
              <a:rPr sz="17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30" dirty="0">
                <a:solidFill>
                  <a:srgbClr val="252525"/>
                </a:solidFill>
                <a:latin typeface="Corbel"/>
                <a:cs typeface="Corbel"/>
              </a:rPr>
              <a:t>Ганга,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25" dirty="0">
                <a:solidFill>
                  <a:srgbClr val="252525"/>
                </a:solidFill>
                <a:latin typeface="Corbel"/>
                <a:cs typeface="Corbel"/>
              </a:rPr>
              <a:t>где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болезнь</a:t>
            </a:r>
            <a:r>
              <a:rPr sz="1700" spc="-7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хорошо</a:t>
            </a:r>
            <a:r>
              <a:rPr sz="17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известна</a:t>
            </a:r>
            <a:r>
              <a:rPr sz="17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с античности.</a:t>
            </a:r>
            <a:r>
              <a:rPr sz="17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Неизменная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жара,</a:t>
            </a:r>
            <a:r>
              <a:rPr sz="17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загрязнение</a:t>
            </a:r>
            <a:r>
              <a:rPr sz="17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речных</a:t>
            </a:r>
            <a:r>
              <a:rPr sz="17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20" dirty="0">
                <a:solidFill>
                  <a:srgbClr val="252525"/>
                </a:solidFill>
                <a:latin typeface="Corbel"/>
                <a:cs typeface="Corbel"/>
              </a:rPr>
              <a:t>вод</a:t>
            </a:r>
            <a:r>
              <a:rPr sz="1700" spc="-6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7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массовое</a:t>
            </a:r>
            <a:endParaRPr sz="1700">
              <a:latin typeface="Corbel"/>
              <a:cs typeface="Corbel"/>
            </a:endParaRPr>
          </a:p>
          <a:p>
            <a:pPr marL="241300">
              <a:lnSpc>
                <a:spcPts val="1445"/>
              </a:lnSpc>
            </a:pP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скопление</a:t>
            </a:r>
            <a:r>
              <a:rPr sz="17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людей,</a:t>
            </a:r>
            <a:r>
              <a:rPr sz="17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способствовали</a:t>
            </a:r>
            <a:endParaRPr sz="1700">
              <a:latin typeface="Corbel"/>
              <a:cs typeface="Corbel"/>
            </a:endParaRPr>
          </a:p>
          <a:p>
            <a:pPr marL="241300">
              <a:lnSpc>
                <a:spcPts val="1635"/>
              </a:lnSpc>
            </a:pP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распространению</a:t>
            </a:r>
            <a:r>
              <a:rPr sz="17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заболевания</a:t>
            </a:r>
            <a:r>
              <a:rPr sz="17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по</a:t>
            </a:r>
            <a:r>
              <a:rPr sz="17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Индийскому</a:t>
            </a:r>
            <a:endParaRPr sz="1700">
              <a:latin typeface="Corbel"/>
              <a:cs typeface="Corbel"/>
            </a:endParaRPr>
          </a:p>
          <a:p>
            <a:pPr marL="241300">
              <a:lnSpc>
                <a:spcPts val="1835"/>
              </a:lnSpc>
            </a:pP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субконтиненту.</a:t>
            </a:r>
            <a:endParaRPr sz="1700">
              <a:latin typeface="Corbel"/>
              <a:cs typeface="Corbel"/>
            </a:endParaRPr>
          </a:p>
          <a:p>
            <a:pPr marL="241300" marR="177165" indent="-228600">
              <a:lnSpc>
                <a:spcPct val="80000"/>
              </a:lnSpc>
              <a:spcBef>
                <a:spcPts val="994"/>
              </a:spcBef>
              <a:buClr>
                <a:srgbClr val="9BAEB5"/>
              </a:buClr>
              <a:buFont typeface="Microsoft Sans Serif"/>
              <a:buChar char="•"/>
              <a:tabLst>
                <a:tab pos="241300" algn="l"/>
              </a:tabLst>
            </a:pP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Хотя</a:t>
            </a:r>
            <a:r>
              <a:rPr sz="17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7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Европе</a:t>
            </a:r>
            <a:r>
              <a:rPr sz="17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о</a:t>
            </a:r>
            <a:r>
              <a:rPr sz="17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холере</a:t>
            </a:r>
            <a:r>
              <a:rPr sz="17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писали</a:t>
            </a:r>
            <a:r>
              <a:rPr sz="17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ещё</a:t>
            </a:r>
            <a:r>
              <a:rPr sz="17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30" dirty="0">
                <a:solidFill>
                  <a:srgbClr val="252525"/>
                </a:solidFill>
                <a:latin typeface="Corbel"/>
                <a:cs typeface="Corbel"/>
              </a:rPr>
              <a:t>Гиппократ</a:t>
            </a:r>
            <a:r>
              <a:rPr sz="17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50" dirty="0">
                <a:solidFill>
                  <a:srgbClr val="252525"/>
                </a:solidFill>
                <a:latin typeface="Corbel"/>
                <a:cs typeface="Corbel"/>
              </a:rPr>
              <a:t>и </a:t>
            </a:r>
            <a:r>
              <a:rPr sz="1700" spc="-35" dirty="0">
                <a:solidFill>
                  <a:srgbClr val="252525"/>
                </a:solidFill>
                <a:latin typeface="Corbel"/>
                <a:cs typeface="Corbel"/>
              </a:rPr>
              <a:t>Гален,</a:t>
            </a:r>
            <a:r>
              <a:rPr sz="17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30" dirty="0">
                <a:solidFill>
                  <a:srgbClr val="252525"/>
                </a:solidFill>
                <a:latin typeface="Corbel"/>
                <a:cs typeface="Corbel"/>
              </a:rPr>
              <a:t>до</a:t>
            </a:r>
            <a:r>
              <a:rPr sz="17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XIX</a:t>
            </a:r>
            <a:r>
              <a:rPr sz="17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века</a:t>
            </a:r>
            <a:r>
              <a:rPr sz="1700" spc="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заболевание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локализовалось</a:t>
            </a:r>
            <a:r>
              <a:rPr sz="17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25" dirty="0">
                <a:solidFill>
                  <a:srgbClr val="252525"/>
                </a:solidFill>
                <a:latin typeface="Corbel"/>
                <a:cs typeface="Corbel"/>
              </a:rPr>
              <a:t>на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юге</a:t>
            </a:r>
            <a:r>
              <a:rPr sz="1700" spc="-8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Азии.</a:t>
            </a:r>
            <a:r>
              <a:rPr sz="1700" spc="-1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С</a:t>
            </a:r>
            <a:r>
              <a:rPr sz="17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1817</a:t>
            </a:r>
            <a:r>
              <a:rPr sz="17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года</a:t>
            </a:r>
            <a:r>
              <a:rPr sz="17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начинается</a:t>
            </a:r>
            <a:r>
              <a:rPr sz="17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волна</a:t>
            </a:r>
            <a:endParaRPr sz="1700">
              <a:latin typeface="Corbel"/>
              <a:cs typeface="Corbel"/>
            </a:endParaRPr>
          </a:p>
          <a:p>
            <a:pPr marL="241300">
              <a:lnSpc>
                <a:spcPts val="1430"/>
              </a:lnSpc>
            </a:pP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непрерывных</a:t>
            </a:r>
            <a:r>
              <a:rPr sz="17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пандемий,</a:t>
            </a:r>
            <a:r>
              <a:rPr sz="17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которые</a:t>
            </a:r>
            <a:r>
              <a:rPr sz="1700" spc="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унесли</a:t>
            </a:r>
            <a:r>
              <a:rPr sz="17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7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XIX</a:t>
            </a:r>
            <a:r>
              <a:rPr sz="1700" spc="-20" dirty="0">
                <a:solidFill>
                  <a:srgbClr val="252525"/>
                </a:solidFill>
                <a:latin typeface="Corbel"/>
                <a:cs typeface="Corbel"/>
              </a:rPr>
              <a:t> веке</a:t>
            </a:r>
            <a:endParaRPr sz="1700">
              <a:latin typeface="Corbel"/>
              <a:cs typeface="Corbel"/>
            </a:endParaRPr>
          </a:p>
          <a:p>
            <a:pPr marL="241300" marR="172720">
              <a:lnSpc>
                <a:spcPct val="80100"/>
              </a:lnSpc>
              <a:spcBef>
                <a:spcPts val="200"/>
              </a:spcBef>
            </a:pP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больше</a:t>
            </a:r>
            <a:r>
              <a:rPr sz="17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человеческих</a:t>
            </a:r>
            <a:r>
              <a:rPr sz="17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жизней,</a:t>
            </a:r>
            <a:r>
              <a:rPr sz="17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чем</a:t>
            </a:r>
            <a:r>
              <a:rPr sz="17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вспышка</a:t>
            </a:r>
            <a:r>
              <a:rPr sz="17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любой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другой</a:t>
            </a:r>
            <a:r>
              <a:rPr sz="17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болезни.</a:t>
            </a:r>
            <a:r>
              <a:rPr sz="1700" spc="-1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20" dirty="0">
                <a:solidFill>
                  <a:srgbClr val="252525"/>
                </a:solidFill>
                <a:latin typeface="Corbel"/>
                <a:cs typeface="Corbel"/>
              </a:rPr>
              <a:t>Существует</a:t>
            </a:r>
            <a:r>
              <a:rPr sz="17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предположение,</a:t>
            </a:r>
            <a:r>
              <a:rPr sz="17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25" dirty="0">
                <a:solidFill>
                  <a:srgbClr val="252525"/>
                </a:solidFill>
                <a:latin typeface="Corbel"/>
                <a:cs typeface="Corbel"/>
              </a:rPr>
              <a:t>что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причиной</a:t>
            </a:r>
            <a:r>
              <a:rPr sz="1700" spc="-6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пандемий</a:t>
            </a:r>
            <a:r>
              <a:rPr sz="1700" spc="-6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стала</a:t>
            </a:r>
            <a:r>
              <a:rPr sz="17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мутация</a:t>
            </a:r>
            <a:r>
              <a:rPr sz="17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возбудителя</a:t>
            </a:r>
            <a:endParaRPr sz="1700">
              <a:latin typeface="Corbel"/>
              <a:cs typeface="Corbel"/>
            </a:endParaRPr>
          </a:p>
          <a:p>
            <a:pPr marL="241300" marR="74930">
              <a:lnSpc>
                <a:spcPct val="80000"/>
              </a:lnSpc>
            </a:pP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холеры,</a:t>
            </a:r>
            <a:r>
              <a:rPr sz="17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произошедшая</a:t>
            </a:r>
            <a:r>
              <a:rPr sz="17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Бенгалии</a:t>
            </a:r>
            <a:r>
              <a:rPr sz="17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7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«год</a:t>
            </a:r>
            <a:r>
              <a:rPr sz="17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без</a:t>
            </a:r>
            <a:r>
              <a:rPr sz="17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лета»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7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вызванная</a:t>
            </a:r>
            <a:r>
              <a:rPr sz="17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аномальными</a:t>
            </a:r>
            <a:r>
              <a:rPr sz="17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погодными</a:t>
            </a:r>
            <a:r>
              <a:rPr sz="17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условиями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1816</a:t>
            </a:r>
            <a:r>
              <a:rPr sz="17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года.</a:t>
            </a:r>
            <a:endParaRPr sz="1700">
              <a:latin typeface="Corbel"/>
              <a:cs typeface="Corbel"/>
            </a:endParaRPr>
          </a:p>
          <a:p>
            <a:pPr marL="240665" indent="-227965">
              <a:lnSpc>
                <a:spcPts val="1835"/>
              </a:lnSpc>
              <a:spcBef>
                <a:spcPts val="605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Есть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также</a:t>
            </a:r>
            <a:r>
              <a:rPr sz="17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документы,</a:t>
            </a:r>
            <a:r>
              <a:rPr sz="17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дошедшие</a:t>
            </a:r>
            <a:r>
              <a:rPr sz="17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до</a:t>
            </a:r>
            <a:r>
              <a:rPr sz="17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20" dirty="0">
                <a:solidFill>
                  <a:srgbClr val="252525"/>
                </a:solidFill>
                <a:latin typeface="Corbel"/>
                <a:cs typeface="Corbel"/>
              </a:rPr>
              <a:t>нас,</a:t>
            </a:r>
            <a:endParaRPr sz="1700">
              <a:latin typeface="Corbel"/>
              <a:cs typeface="Corbel"/>
            </a:endParaRPr>
          </a:p>
          <a:p>
            <a:pPr marL="241300" marR="223520" algn="just">
              <a:lnSpc>
                <a:spcPct val="80000"/>
              </a:lnSpc>
              <a:spcBef>
                <a:spcPts val="204"/>
              </a:spcBef>
            </a:pPr>
            <a:r>
              <a:rPr sz="1700" spc="-20" dirty="0">
                <a:solidFill>
                  <a:srgbClr val="252525"/>
                </a:solidFill>
                <a:latin typeface="Corbel"/>
                <a:cs typeface="Corbel"/>
              </a:rPr>
              <a:t>относящиеся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к</a:t>
            </a:r>
            <a:r>
              <a:rPr sz="1700" spc="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временам</a:t>
            </a:r>
            <a:r>
              <a:rPr sz="1700" spc="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25" dirty="0">
                <a:solidFill>
                  <a:srgbClr val="252525"/>
                </a:solidFill>
                <a:latin typeface="Corbel"/>
                <a:cs typeface="Corbel"/>
              </a:rPr>
              <a:t>Македонского.</a:t>
            </a:r>
            <a:r>
              <a:rPr sz="17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45" dirty="0">
                <a:solidFill>
                  <a:srgbClr val="252525"/>
                </a:solidFill>
                <a:latin typeface="Corbel"/>
                <a:cs typeface="Corbel"/>
              </a:rPr>
              <a:t>Там</a:t>
            </a:r>
            <a:r>
              <a:rPr sz="1700" spc="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20" dirty="0">
                <a:solidFill>
                  <a:srgbClr val="252525"/>
                </a:solidFill>
                <a:latin typeface="Corbel"/>
                <a:cs typeface="Corbel"/>
              </a:rPr>
              <a:t>дано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такое</a:t>
            </a:r>
            <a:r>
              <a:rPr sz="17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описание</a:t>
            </a:r>
            <a:r>
              <a:rPr sz="17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холеры:</a:t>
            </a:r>
            <a:r>
              <a:rPr sz="17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45" dirty="0">
                <a:solidFill>
                  <a:srgbClr val="252525"/>
                </a:solidFill>
                <a:latin typeface="Corbel"/>
                <a:cs typeface="Corbel"/>
              </a:rPr>
              <a:t>«Губы</a:t>
            </a:r>
            <a:r>
              <a:rPr sz="17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20" dirty="0">
                <a:solidFill>
                  <a:srgbClr val="252525"/>
                </a:solidFill>
                <a:latin typeface="Corbel"/>
                <a:cs typeface="Corbel"/>
              </a:rPr>
              <a:t>бледнеют,</a:t>
            </a:r>
            <a:r>
              <a:rPr sz="17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взгляд</a:t>
            </a:r>
            <a:endParaRPr sz="1700">
              <a:latin typeface="Corbel"/>
              <a:cs typeface="Corbel"/>
            </a:endParaRPr>
          </a:p>
          <a:p>
            <a:pPr marL="241300" marR="304800" algn="just">
              <a:lnSpc>
                <a:spcPct val="80000"/>
              </a:lnSpc>
            </a:pP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становится</a:t>
            </a:r>
            <a:r>
              <a:rPr sz="17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бессмысленным,</a:t>
            </a:r>
            <a:r>
              <a:rPr sz="17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20" dirty="0">
                <a:solidFill>
                  <a:srgbClr val="252525"/>
                </a:solidFill>
                <a:latin typeface="Corbel"/>
                <a:cs typeface="Corbel"/>
              </a:rPr>
              <a:t>глаза</a:t>
            </a:r>
            <a:r>
              <a:rPr sz="17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закатываются,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руки</a:t>
            </a:r>
            <a:r>
              <a:rPr sz="17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7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ноги</a:t>
            </a:r>
            <a:r>
              <a:rPr sz="17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сморщиваются</a:t>
            </a:r>
            <a:r>
              <a:rPr sz="1700" spc="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7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болезнь</a:t>
            </a:r>
            <a:r>
              <a:rPr sz="17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охватывает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многие</a:t>
            </a:r>
            <a:r>
              <a:rPr sz="1700" spc="-7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252525"/>
                </a:solidFill>
                <a:latin typeface="Corbel"/>
                <a:cs typeface="Corbel"/>
              </a:rPr>
              <a:t>тысячи</a:t>
            </a:r>
            <a:r>
              <a:rPr sz="17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Corbel"/>
                <a:cs typeface="Corbel"/>
              </a:rPr>
              <a:t>людей…»</a:t>
            </a:r>
            <a:endParaRPr sz="1700">
              <a:latin typeface="Corbel"/>
              <a:cs typeface="Corbe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69991" y="1917192"/>
            <a:ext cx="3622548" cy="271729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5907" y="1014349"/>
            <a:ext cx="3706495" cy="5286375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110"/>
              </a:spcBef>
              <a:buClr>
                <a:srgbClr val="9BAEB5"/>
              </a:buClr>
              <a:buAutoNum type="arabicPeriod"/>
              <a:tabLst>
                <a:tab pos="354965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Первая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пандемия,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1816—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1824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гг.</a:t>
            </a:r>
            <a:endParaRPr sz="1800">
              <a:latin typeface="Corbel"/>
              <a:cs typeface="Corbel"/>
            </a:endParaRPr>
          </a:p>
          <a:p>
            <a:pPr marL="354965" indent="-342265">
              <a:lnSpc>
                <a:spcPct val="100000"/>
              </a:lnSpc>
              <a:spcBef>
                <a:spcPts val="1010"/>
              </a:spcBef>
              <a:buClr>
                <a:srgbClr val="9BAEB5"/>
              </a:buClr>
              <a:buAutoNum type="arabicPeriod"/>
              <a:tabLst>
                <a:tab pos="354965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Вторая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пандемия,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1829—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1851 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гг.</a:t>
            </a:r>
            <a:endParaRPr sz="1800">
              <a:latin typeface="Corbel"/>
              <a:cs typeface="Corbel"/>
            </a:endParaRPr>
          </a:p>
          <a:p>
            <a:pPr marL="354965" indent="-342265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AutoNum type="arabicPeriod"/>
              <a:tabLst>
                <a:tab pos="354965" algn="l"/>
              </a:tabLst>
            </a:pP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Третья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пандемия,</a:t>
            </a:r>
            <a:r>
              <a:rPr sz="18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1852—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1860 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гг.</a:t>
            </a:r>
            <a:endParaRPr sz="1800">
              <a:latin typeface="Corbel"/>
              <a:cs typeface="Corbel"/>
            </a:endParaRPr>
          </a:p>
          <a:p>
            <a:pPr marL="354965" indent="-342265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AutoNum type="arabicPeriod"/>
              <a:tabLst>
                <a:tab pos="354965" algn="l"/>
              </a:tabLst>
            </a:pP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Четвертая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пандемия, 1863—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1875</a:t>
            </a:r>
            <a:endParaRPr sz="1800">
              <a:latin typeface="Corbel"/>
              <a:cs typeface="Corbel"/>
            </a:endParaRPr>
          </a:p>
          <a:p>
            <a:pPr marL="355600">
              <a:lnSpc>
                <a:spcPct val="100000"/>
              </a:lnSpc>
            </a:pP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гг.</a:t>
            </a:r>
            <a:endParaRPr sz="1800">
              <a:latin typeface="Corbel"/>
              <a:cs typeface="Corbel"/>
            </a:endParaRPr>
          </a:p>
          <a:p>
            <a:pPr marL="354965" indent="-342265">
              <a:lnSpc>
                <a:spcPct val="100000"/>
              </a:lnSpc>
              <a:spcBef>
                <a:spcPts val="1010"/>
              </a:spcBef>
              <a:buClr>
                <a:srgbClr val="9BAEB5"/>
              </a:buClr>
              <a:buAutoNum type="arabicPeriod" startAt="5"/>
              <a:tabLst>
                <a:tab pos="354965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Пятая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пандемия,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1881—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1896</a:t>
            </a:r>
            <a:r>
              <a:rPr sz="1800" spc="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гг.</a:t>
            </a:r>
            <a:endParaRPr sz="1800">
              <a:latin typeface="Corbel"/>
              <a:cs typeface="Corbel"/>
            </a:endParaRPr>
          </a:p>
          <a:p>
            <a:pPr marL="354965" indent="-342265">
              <a:lnSpc>
                <a:spcPct val="100000"/>
              </a:lnSpc>
              <a:spcBef>
                <a:spcPts val="1000"/>
              </a:spcBef>
              <a:buClr>
                <a:srgbClr val="9BAEB5"/>
              </a:buClr>
              <a:buAutoNum type="arabicPeriod" startAt="5"/>
              <a:tabLst>
                <a:tab pos="354965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Шестая</a:t>
            </a:r>
            <a:r>
              <a:rPr sz="1800" spc="-6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пандемия,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1899—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1923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гг.</a:t>
            </a:r>
            <a:endParaRPr sz="1800">
              <a:latin typeface="Corbel"/>
              <a:cs typeface="Corbel"/>
            </a:endParaRPr>
          </a:p>
          <a:p>
            <a:pPr marL="354965" indent="-342265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AutoNum type="arabicPeriod" startAt="5"/>
              <a:tabLst>
                <a:tab pos="354965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Седьмая</a:t>
            </a:r>
            <a:r>
              <a:rPr sz="1800" spc="-6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пандемия,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1961—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1975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гг.</a:t>
            </a:r>
            <a:endParaRPr sz="18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1970"/>
              </a:spcBef>
            </a:pPr>
            <a:endParaRPr sz="1800">
              <a:latin typeface="Corbel"/>
              <a:cs typeface="Corbel"/>
            </a:endParaRPr>
          </a:p>
          <a:p>
            <a:pPr marL="12700" marR="78740">
              <a:lnSpc>
                <a:spcPct val="100000"/>
              </a:lnSpc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1905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году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на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карантинной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станции 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Эль-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Тор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был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выделен</a:t>
            </a:r>
            <a:r>
              <a:rPr sz="18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новый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вид</a:t>
            </a:r>
            <a:endParaRPr sz="1800">
              <a:latin typeface="Corbel"/>
              <a:cs typeface="Corbel"/>
            </a:endParaRPr>
          </a:p>
          <a:p>
            <a:pPr marL="12700" marR="89535">
              <a:lnSpc>
                <a:spcPct val="100000"/>
              </a:lnSpc>
            </a:pP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возбудителя,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получивший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название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честь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станции.</a:t>
            </a:r>
            <a:r>
              <a:rPr sz="1800" spc="-7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Седьмая пандемия,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отличие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от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предыдущих,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вызвана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вибрионом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Эль-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Тор.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7472" y="117347"/>
            <a:ext cx="8455152" cy="86563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83964" y="2133600"/>
            <a:ext cx="4518660" cy="302971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19044" y="765048"/>
            <a:ext cx="3357372" cy="45003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29590" y="5833973"/>
            <a:ext cx="8488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Microsoft Sans Serif"/>
                <a:cs typeface="Microsoft Sans Serif"/>
              </a:rPr>
              <a:t>Роберт</a:t>
            </a:r>
            <a:r>
              <a:rPr sz="1800" spc="-45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Кох</a:t>
            </a:r>
            <a:r>
              <a:rPr sz="1800" spc="-4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в</a:t>
            </a:r>
            <a:r>
              <a:rPr sz="1800" spc="-40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1883г. </a:t>
            </a:r>
            <a:r>
              <a:rPr sz="1800" dirty="0">
                <a:latin typeface="Microsoft Sans Serif"/>
                <a:cs typeface="Microsoft Sans Serif"/>
              </a:rPr>
              <a:t>выделил</a:t>
            </a:r>
            <a:r>
              <a:rPr sz="1800" spc="-6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холерный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вибрион</a:t>
            </a:r>
            <a:r>
              <a:rPr sz="1800" spc="-5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в</a:t>
            </a:r>
            <a:r>
              <a:rPr sz="1800" spc="-4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чистой</a:t>
            </a:r>
            <a:r>
              <a:rPr sz="1800" spc="-5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культуре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и</a:t>
            </a:r>
            <a:r>
              <a:rPr sz="1800" spc="-5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описал</a:t>
            </a:r>
            <a:r>
              <a:rPr sz="1800" spc="-4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его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2222" y="189737"/>
            <a:ext cx="8641080" cy="647700"/>
          </a:xfrm>
          <a:prstGeom prst="rect">
            <a:avLst/>
          </a:prstGeom>
          <a:solidFill>
            <a:srgbClr val="FFFFFF"/>
          </a:solidFill>
          <a:ln w="32003">
            <a:solidFill>
              <a:srgbClr val="404040"/>
            </a:solidFill>
          </a:ln>
        </p:spPr>
        <p:txBody>
          <a:bodyPr vert="horz" wrap="square" lIns="0" tIns="110489" rIns="0" bIns="0" rtlCol="0">
            <a:spAutoFit/>
          </a:bodyPr>
          <a:lstStyle/>
          <a:p>
            <a:pPr marR="22225" algn="ctr">
              <a:lnSpc>
                <a:spcPct val="100000"/>
              </a:lnSpc>
              <a:spcBef>
                <a:spcPts val="869"/>
              </a:spcBef>
            </a:pPr>
            <a:r>
              <a:rPr sz="2300" spc="150" dirty="0"/>
              <a:t>АКТУАЛЬНОСТЬ</a:t>
            </a:r>
            <a:endParaRPr sz="2300"/>
          </a:p>
        </p:txBody>
      </p:sp>
      <p:grpSp>
        <p:nvGrpSpPr>
          <p:cNvPr id="3" name="object 3"/>
          <p:cNvGrpSpPr/>
          <p:nvPr/>
        </p:nvGrpSpPr>
        <p:grpSpPr>
          <a:xfrm>
            <a:off x="208788" y="807719"/>
            <a:ext cx="5575300" cy="5832475"/>
            <a:chOff x="208788" y="807719"/>
            <a:chExt cx="5575300" cy="58324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8788" y="827531"/>
              <a:ext cx="368808" cy="4815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244" y="807719"/>
              <a:ext cx="5088635" cy="5135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244" y="1082039"/>
              <a:ext cx="5341620" cy="5135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8244" y="1356359"/>
              <a:ext cx="3828287" cy="5135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8244" y="1630680"/>
              <a:ext cx="4905756" cy="5135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8244" y="1905000"/>
              <a:ext cx="3201924" cy="5135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8788" y="2325623"/>
              <a:ext cx="368808" cy="4815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8244" y="2305811"/>
              <a:ext cx="1391412" cy="51358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11807" y="2305811"/>
              <a:ext cx="2679191" cy="51358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8244" y="2580131"/>
              <a:ext cx="2493264" cy="51358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13660" y="2580131"/>
              <a:ext cx="384048" cy="51358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89860" y="2580131"/>
              <a:ext cx="3012948" cy="51358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28244" y="2854452"/>
              <a:ext cx="2522220" cy="5135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42615" y="2854452"/>
              <a:ext cx="2090928" cy="51358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425696" y="2854452"/>
              <a:ext cx="1306068" cy="51358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8244" y="3128771"/>
              <a:ext cx="2433828" cy="51358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554223" y="3128771"/>
              <a:ext cx="1316736" cy="51358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8788" y="3550919"/>
              <a:ext cx="368808" cy="48158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28244" y="3531108"/>
              <a:ext cx="4416552" cy="51358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28244" y="3805427"/>
              <a:ext cx="4997196" cy="51358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28244" y="4079748"/>
              <a:ext cx="4197096" cy="51358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28244" y="4354067"/>
              <a:ext cx="4937759" cy="51358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28244" y="4628387"/>
              <a:ext cx="5187696" cy="51358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28244" y="4902708"/>
              <a:ext cx="3974591" cy="51358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28244" y="5177028"/>
              <a:ext cx="1740408" cy="51358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860804" y="5177028"/>
              <a:ext cx="434340" cy="51358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051304" y="5177028"/>
              <a:ext cx="3732276" cy="51358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28244" y="5451348"/>
              <a:ext cx="4953000" cy="51358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8788" y="5871972"/>
              <a:ext cx="368808" cy="48158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28244" y="5852160"/>
              <a:ext cx="5027676" cy="51358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28244" y="6126479"/>
              <a:ext cx="3407663" cy="513588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330200" y="863853"/>
            <a:ext cx="5238115" cy="5620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19685" indent="-229235">
              <a:lnSpc>
                <a:spcPct val="100000"/>
              </a:lnSpc>
              <a:spcBef>
                <a:spcPts val="100"/>
              </a:spcBef>
              <a:buClr>
                <a:srgbClr val="9BAEB5"/>
              </a:buClr>
              <a:buChar char="•"/>
              <a:tabLst>
                <a:tab pos="241300" algn="l"/>
              </a:tabLst>
            </a:pP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За</a:t>
            </a:r>
            <a:r>
              <a:rPr sz="1800" spc="-3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30</a:t>
            </a:r>
            <a:r>
              <a:rPr sz="1800" spc="-4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лет</a:t>
            </a:r>
            <a:r>
              <a:rPr sz="1800" spc="-3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седьмой</a:t>
            </a:r>
            <a:r>
              <a:rPr sz="1800" spc="-4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пандемии</a:t>
            </a:r>
            <a:r>
              <a:rPr sz="1800" spc="-2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холеры</a:t>
            </a:r>
            <a:r>
              <a:rPr sz="1800" spc="-2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в</a:t>
            </a:r>
            <a:r>
              <a:rPr sz="1800" spc="-3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мире </a:t>
            </a:r>
            <a:r>
              <a:rPr sz="18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зарегистрировано</a:t>
            </a:r>
            <a:r>
              <a:rPr sz="1800" spc="-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1</a:t>
            </a:r>
            <a:r>
              <a:rPr sz="18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млн</a:t>
            </a:r>
            <a:r>
              <a:rPr sz="18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750</a:t>
            </a:r>
            <a:r>
              <a:rPr sz="1800" spc="-1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тыс.</a:t>
            </a:r>
            <a:r>
              <a:rPr sz="18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заболевших.</a:t>
            </a:r>
            <a:endParaRPr sz="1800">
              <a:latin typeface="Microsoft Sans Serif"/>
              <a:cs typeface="Microsoft Sans Serif"/>
            </a:endParaRPr>
          </a:p>
          <a:p>
            <a:pPr marL="241300" marR="454659">
              <a:lnSpc>
                <a:spcPct val="100000"/>
              </a:lnSpc>
            </a:pP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Самая</a:t>
            </a:r>
            <a:r>
              <a:rPr sz="1800" spc="-5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высокая</a:t>
            </a:r>
            <a:r>
              <a:rPr sz="1800" spc="-6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заболеваемость регистрировалась</a:t>
            </a:r>
            <a:r>
              <a:rPr sz="1800" spc="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в</a:t>
            </a:r>
            <a:r>
              <a:rPr sz="1800" spc="1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252525"/>
                </a:solidFill>
                <a:latin typeface="Microsoft Sans Serif"/>
                <a:cs typeface="Microsoft Sans Serif"/>
              </a:rPr>
              <a:t>Южноамериканском</a:t>
            </a:r>
            <a:r>
              <a:rPr sz="1800" spc="1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Microsoft Sans Serif"/>
                <a:cs typeface="Microsoft Sans Serif"/>
              </a:rPr>
              <a:t>и </a:t>
            </a:r>
            <a:r>
              <a:rPr sz="1800" spc="-25" dirty="0">
                <a:solidFill>
                  <a:srgbClr val="252525"/>
                </a:solidFill>
                <a:latin typeface="Microsoft Sans Serif"/>
                <a:cs typeface="Microsoft Sans Serif"/>
              </a:rPr>
              <a:t>Африканском</a:t>
            </a:r>
            <a:r>
              <a:rPr sz="1800" spc="-3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континентах.</a:t>
            </a:r>
            <a:endParaRPr sz="1800">
              <a:latin typeface="Microsoft Sans Serif"/>
              <a:cs typeface="Microsoft Sans Serif"/>
            </a:endParaRPr>
          </a:p>
          <a:p>
            <a:pPr marL="241300" marR="55244" indent="-229235">
              <a:lnSpc>
                <a:spcPct val="100000"/>
              </a:lnSpc>
              <a:spcBef>
                <a:spcPts val="1000"/>
              </a:spcBef>
              <a:buClr>
                <a:srgbClr val="9BAEB5"/>
              </a:buClr>
              <a:buChar char="•"/>
              <a:tabLst>
                <a:tab pos="241300" algn="l"/>
              </a:tabLst>
            </a:pPr>
            <a:r>
              <a:rPr sz="18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Ежегодно</a:t>
            </a:r>
            <a:r>
              <a:rPr sz="1800" spc="-8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заболевания</a:t>
            </a:r>
            <a:r>
              <a:rPr sz="1800" spc="-7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холерой регистрируются </a:t>
            </a: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в</a:t>
            </a:r>
            <a:r>
              <a:rPr sz="1800" spc="-3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30-</a:t>
            </a: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40</a:t>
            </a:r>
            <a:r>
              <a:rPr sz="18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странах</a:t>
            </a:r>
            <a:r>
              <a:rPr sz="18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мира</a:t>
            </a:r>
            <a:r>
              <a:rPr sz="1800" spc="-3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(Индия, </a:t>
            </a:r>
            <a:r>
              <a:rPr sz="1800" spc="-25" dirty="0">
                <a:solidFill>
                  <a:srgbClr val="252525"/>
                </a:solidFill>
                <a:latin typeface="Microsoft Sans Serif"/>
                <a:cs typeface="Microsoft Sans Serif"/>
              </a:rPr>
              <a:t>Латинская</a:t>
            </a:r>
            <a:r>
              <a:rPr sz="18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Америка,</a:t>
            </a:r>
            <a:r>
              <a:rPr sz="1800" spc="-2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Австралия,</a:t>
            </a:r>
            <a:r>
              <a:rPr sz="18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США,</a:t>
            </a:r>
            <a:r>
              <a:rPr sz="18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Англия, </a:t>
            </a: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Испания,</a:t>
            </a:r>
            <a:r>
              <a:rPr sz="1800" spc="-8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Румыния,</a:t>
            </a:r>
            <a:r>
              <a:rPr sz="1800" spc="-5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Украина).</a:t>
            </a:r>
            <a:endParaRPr sz="1800">
              <a:latin typeface="Microsoft Sans Serif"/>
              <a:cs typeface="Microsoft Sans Serif"/>
            </a:endParaRPr>
          </a:p>
          <a:p>
            <a:pPr marL="241300" marR="363855" indent="-229235">
              <a:lnSpc>
                <a:spcPct val="100000"/>
              </a:lnSpc>
              <a:spcBef>
                <a:spcPts val="1010"/>
              </a:spcBef>
              <a:buClr>
                <a:srgbClr val="9BAEB5"/>
              </a:buClr>
              <a:buChar char="•"/>
              <a:tabLst>
                <a:tab pos="241300" algn="l"/>
              </a:tabLst>
            </a:pP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Всеобщая</a:t>
            </a:r>
            <a:r>
              <a:rPr sz="1800" spc="-7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восприимчивость</a:t>
            </a:r>
            <a:r>
              <a:rPr sz="1800" spc="-6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к</a:t>
            </a:r>
            <a:r>
              <a:rPr sz="1800" spc="-6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холере, простота</a:t>
            </a:r>
            <a:r>
              <a:rPr sz="1800" spc="-4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инфицирования,</a:t>
            </a:r>
            <a:r>
              <a:rPr sz="1800" spc="-5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тяжелое,</a:t>
            </a:r>
            <a:r>
              <a:rPr sz="1800" spc="-5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быстро прогрессирующее</a:t>
            </a:r>
            <a:r>
              <a:rPr sz="1800" spc="-8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течение</a:t>
            </a:r>
            <a:r>
              <a:rPr sz="1800" spc="-10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болезни,</a:t>
            </a:r>
            <a:endParaRPr sz="1800">
              <a:latin typeface="Microsoft Sans Serif"/>
              <a:cs typeface="Microsoft Sans Serif"/>
            </a:endParaRPr>
          </a:p>
          <a:p>
            <a:pPr marL="241300" marR="170815">
              <a:lnSpc>
                <a:spcPct val="100000"/>
              </a:lnSpc>
            </a:pPr>
            <a:r>
              <a:rPr sz="18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заканчивающееся</a:t>
            </a:r>
            <a:r>
              <a:rPr sz="1800" spc="-4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смертью</a:t>
            </a:r>
            <a:r>
              <a:rPr sz="1800" spc="-4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при</a:t>
            </a:r>
            <a:r>
              <a:rPr sz="1800" spc="-5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отсутствии </a:t>
            </a: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своевременной</a:t>
            </a:r>
            <a:r>
              <a:rPr sz="1800" spc="-8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помощи,</a:t>
            </a:r>
            <a:r>
              <a:rPr sz="1800" spc="-11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отсутствие</a:t>
            </a:r>
            <a:r>
              <a:rPr sz="1800" spc="-9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стойкого </a:t>
            </a:r>
            <a:r>
              <a:rPr sz="18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иммунитета</a:t>
            </a:r>
            <a:r>
              <a:rPr sz="1800" spc="-3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после</a:t>
            </a:r>
            <a:r>
              <a:rPr sz="1800" spc="-2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перенесенного</a:t>
            </a:r>
            <a:endParaRPr sz="1800">
              <a:latin typeface="Microsoft Sans Serif"/>
              <a:cs typeface="Microsoft Sans Serif"/>
            </a:endParaRPr>
          </a:p>
          <a:p>
            <a:pPr marL="241300" marR="5080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заболевания</a:t>
            </a:r>
            <a:r>
              <a:rPr sz="1800" spc="-4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470" dirty="0">
                <a:solidFill>
                  <a:srgbClr val="252525"/>
                </a:solidFill>
                <a:latin typeface="Microsoft Sans Serif"/>
                <a:cs typeface="Microsoft Sans Serif"/>
              </a:rPr>
              <a:t>–</a:t>
            </a:r>
            <a:r>
              <a:rPr sz="1800" spc="-4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все</a:t>
            </a:r>
            <a:r>
              <a:rPr sz="1800" spc="-4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это</a:t>
            </a:r>
            <a:r>
              <a:rPr sz="1800" spc="-5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объясняет</a:t>
            </a:r>
            <a:r>
              <a:rPr sz="1800" spc="-3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тот</a:t>
            </a:r>
            <a:r>
              <a:rPr sz="1800" spc="-3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Microsoft Sans Serif"/>
                <a:cs typeface="Microsoft Sans Serif"/>
              </a:rPr>
              <a:t>факт,</a:t>
            </a:r>
            <a:r>
              <a:rPr sz="1800" spc="-4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Microsoft Sans Serif"/>
                <a:cs typeface="Microsoft Sans Serif"/>
              </a:rPr>
              <a:t>что </a:t>
            </a: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холера</a:t>
            </a:r>
            <a:r>
              <a:rPr sz="1800" spc="-3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считается</a:t>
            </a:r>
            <a:r>
              <a:rPr sz="1800" spc="-5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карантинной</a:t>
            </a:r>
            <a:r>
              <a:rPr sz="1800" spc="-5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инфекцией.</a:t>
            </a:r>
            <a:endParaRPr sz="1800">
              <a:latin typeface="Microsoft Sans Serif"/>
              <a:cs typeface="Microsoft Sans Serif"/>
            </a:endParaRPr>
          </a:p>
          <a:p>
            <a:pPr marL="241300" indent="-228600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Char char="•"/>
              <a:tabLst>
                <a:tab pos="241300" algn="l"/>
              </a:tabLst>
            </a:pP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Обо</a:t>
            </a:r>
            <a:r>
              <a:rPr sz="1800" spc="-7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всех</a:t>
            </a:r>
            <a:r>
              <a:rPr sz="1800" spc="-6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случаях</a:t>
            </a:r>
            <a:r>
              <a:rPr sz="1800" spc="-4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заболевания</a:t>
            </a:r>
            <a:r>
              <a:rPr sz="1800" spc="-6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необходимо</a:t>
            </a:r>
            <a:endParaRPr sz="1800">
              <a:latin typeface="Microsoft Sans Serif"/>
              <a:cs typeface="Microsoft Sans Serif"/>
            </a:endParaRPr>
          </a:p>
          <a:p>
            <a:pPr marL="241300">
              <a:lnSpc>
                <a:spcPct val="100000"/>
              </a:lnSpc>
            </a:pP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посылать</a:t>
            </a:r>
            <a:r>
              <a:rPr sz="1800" spc="-4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сообщения</a:t>
            </a:r>
            <a:r>
              <a:rPr sz="1800" spc="-4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52525"/>
                </a:solidFill>
                <a:latin typeface="Microsoft Sans Serif"/>
                <a:cs typeface="Microsoft Sans Serif"/>
              </a:rPr>
              <a:t>в</a:t>
            </a:r>
            <a:r>
              <a:rPr sz="1800" spc="-3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ВОЗ.</a:t>
            </a:r>
            <a:endParaRPr sz="1800">
              <a:latin typeface="Microsoft Sans Serif"/>
              <a:cs typeface="Microsoft Sans Serif"/>
            </a:endParaRPr>
          </a:p>
        </p:txBody>
      </p:sp>
      <p:pic>
        <p:nvPicPr>
          <p:cNvPr id="36" name="object 36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652515" y="1691639"/>
            <a:ext cx="3240024" cy="41224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0594" y="171450"/>
            <a:ext cx="8583295" cy="792480"/>
          </a:xfrm>
          <a:prstGeom prst="rect">
            <a:avLst/>
          </a:prstGeom>
          <a:solidFill>
            <a:srgbClr val="FFFFFF"/>
          </a:solidFill>
          <a:ln w="32003">
            <a:solidFill>
              <a:srgbClr val="404040"/>
            </a:solidFill>
          </a:ln>
        </p:spPr>
        <p:txBody>
          <a:bodyPr vert="horz" wrap="square" lIns="0" tIns="156210" rIns="0" bIns="0" rtlCol="0">
            <a:spAutoFit/>
          </a:bodyPr>
          <a:lstStyle/>
          <a:p>
            <a:pPr marR="20320" algn="ctr">
              <a:lnSpc>
                <a:spcPct val="100000"/>
              </a:lnSpc>
              <a:spcBef>
                <a:spcPts val="1230"/>
              </a:spcBef>
            </a:pPr>
            <a:r>
              <a:rPr sz="2600" spc="145" dirty="0"/>
              <a:t>ЭТИОЛОГИЯ</a:t>
            </a:r>
            <a:endParaRPr sz="2600"/>
          </a:p>
        </p:txBody>
      </p:sp>
      <p:grpSp>
        <p:nvGrpSpPr>
          <p:cNvPr id="3" name="object 3"/>
          <p:cNvGrpSpPr/>
          <p:nvPr/>
        </p:nvGrpSpPr>
        <p:grpSpPr>
          <a:xfrm>
            <a:off x="48767" y="976883"/>
            <a:ext cx="6179820" cy="5751830"/>
            <a:chOff x="48767" y="976883"/>
            <a:chExt cx="6179820" cy="57518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67" y="989075"/>
              <a:ext cx="368807" cy="4815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8224" y="976883"/>
              <a:ext cx="1578864" cy="5135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9240" y="976883"/>
              <a:ext cx="384047" cy="5135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5440" y="976883"/>
              <a:ext cx="1068323" cy="5135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75916" y="976883"/>
              <a:ext cx="873252" cy="5135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85516" y="976883"/>
              <a:ext cx="1121663" cy="5135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99332" y="976883"/>
              <a:ext cx="368808" cy="51358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67" y="1391411"/>
              <a:ext cx="368807" cy="48158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8224" y="1379219"/>
              <a:ext cx="1395983" cy="51358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56359" y="1379219"/>
              <a:ext cx="419100" cy="51358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67612" y="1379219"/>
              <a:ext cx="3817620" cy="51358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67" y="1792223"/>
              <a:ext cx="368807" cy="48158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8224" y="1780031"/>
              <a:ext cx="3012948" cy="5135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67" y="2193036"/>
              <a:ext cx="368807" cy="48158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8224" y="2180844"/>
              <a:ext cx="5535168" cy="51358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67" y="2595372"/>
              <a:ext cx="368807" cy="48158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8224" y="2583180"/>
              <a:ext cx="5711952" cy="51358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67" y="2996183"/>
              <a:ext cx="368807" cy="48158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68224" y="2983991"/>
              <a:ext cx="3206495" cy="51358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67" y="3396995"/>
              <a:ext cx="368807" cy="48158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68224" y="3384804"/>
              <a:ext cx="5899404" cy="51358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68224" y="3659123"/>
              <a:ext cx="4658868" cy="51358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67" y="4073651"/>
              <a:ext cx="368807" cy="48158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89559" y="4061460"/>
              <a:ext cx="5242560" cy="51358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68224" y="4335780"/>
              <a:ext cx="3499104" cy="51358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459479" y="4335780"/>
              <a:ext cx="1755648" cy="51358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907279" y="4335780"/>
              <a:ext cx="414527" cy="51358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67" y="4748783"/>
              <a:ext cx="368807" cy="48158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68224" y="4736592"/>
              <a:ext cx="1659636" cy="51358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620012" y="4736592"/>
              <a:ext cx="4608576" cy="51358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68224" y="5012436"/>
              <a:ext cx="1478280" cy="51358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473707" y="5012436"/>
              <a:ext cx="691896" cy="51358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57756" y="5012436"/>
              <a:ext cx="873252" cy="51358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67356" y="5012436"/>
              <a:ext cx="1121664" cy="51358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319271" y="5012436"/>
              <a:ext cx="707136" cy="51358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67" y="5425439"/>
              <a:ext cx="368807" cy="48158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13943" y="5413248"/>
              <a:ext cx="1833372" cy="51358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839467" y="5413248"/>
              <a:ext cx="1132332" cy="51358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712719" y="5413248"/>
              <a:ext cx="1815083" cy="51358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219956" y="5413248"/>
              <a:ext cx="1478279" cy="51358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390388" y="5413248"/>
              <a:ext cx="411479" cy="51358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67" y="5827775"/>
              <a:ext cx="368807" cy="48158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68224" y="5815583"/>
              <a:ext cx="1773936" cy="51358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34312" y="5815583"/>
              <a:ext cx="873251" cy="51358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42388" y="5815583"/>
              <a:ext cx="1121664" cy="51358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203447" y="5815583"/>
              <a:ext cx="897636" cy="513588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842003" y="5815583"/>
              <a:ext cx="1117091" cy="513588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651247" y="5815583"/>
              <a:ext cx="422148" cy="51358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67" y="6227063"/>
              <a:ext cx="368807" cy="481584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13943" y="6214872"/>
              <a:ext cx="667512" cy="513588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3608" y="6214872"/>
              <a:ext cx="384048" cy="513588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49808" y="6214872"/>
              <a:ext cx="777240" cy="51358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9200" y="6214872"/>
              <a:ext cx="873251" cy="513588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28800" y="6214872"/>
              <a:ext cx="1121664" cy="513588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689860" y="6214872"/>
              <a:ext cx="897636" cy="513588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326891" y="6214872"/>
              <a:ext cx="752856" cy="513588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771900" y="6214872"/>
              <a:ext cx="437388" cy="513588"/>
            </a:xfrm>
            <a:prstGeom prst="rect">
              <a:avLst/>
            </a:prstGeom>
          </p:spPr>
        </p:pic>
      </p:grpSp>
      <p:sp>
        <p:nvSpPr>
          <p:cNvPr id="61" name="object 61"/>
          <p:cNvSpPr txBox="1"/>
          <p:nvPr/>
        </p:nvSpPr>
        <p:spPr>
          <a:xfrm>
            <a:off x="170179" y="897729"/>
            <a:ext cx="5859780" cy="5668010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10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Возбудитель-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вирион</a:t>
            </a:r>
            <a:r>
              <a:rPr sz="1800" spc="-9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Vibrio</a:t>
            </a:r>
            <a:r>
              <a:rPr sz="1800" spc="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cholerae,</a:t>
            </a:r>
            <a:endParaRPr sz="1800">
              <a:latin typeface="Corbel"/>
              <a:cs typeface="Corbel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Имеет</a:t>
            </a:r>
            <a:r>
              <a:rPr sz="1800" spc="-7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вид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–мелких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,слегка</a:t>
            </a:r>
            <a:r>
              <a:rPr sz="1800" spc="-7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изогнутых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палочек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.</a:t>
            </a:r>
            <a:endParaRPr sz="1800">
              <a:latin typeface="Corbel"/>
              <a:cs typeface="Corbel"/>
            </a:endParaRPr>
          </a:p>
          <a:p>
            <a:pPr marL="240665" indent="-227965">
              <a:lnSpc>
                <a:spcPct val="100000"/>
              </a:lnSpc>
              <a:spcBef>
                <a:spcPts val="1000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Спор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капсул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не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образует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.</a:t>
            </a:r>
            <a:endParaRPr sz="1800">
              <a:latin typeface="Corbel"/>
              <a:cs typeface="Corbel"/>
            </a:endParaRPr>
          </a:p>
          <a:p>
            <a:pPr marL="240665" indent="-227965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Подвижен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за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счет</a:t>
            </a:r>
            <a:r>
              <a:rPr sz="18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длинного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жгутика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конце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клетки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.</a:t>
            </a:r>
            <a:endParaRPr sz="1800">
              <a:latin typeface="Corbel"/>
              <a:cs typeface="Corbel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Аэроб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хорошо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растет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на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простых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питательных</a:t>
            </a:r>
            <a:r>
              <a:rPr sz="1800" spc="-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средах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.</a:t>
            </a:r>
            <a:endParaRPr sz="1800">
              <a:latin typeface="Corbel"/>
              <a:cs typeface="Corbel"/>
            </a:endParaRPr>
          </a:p>
          <a:p>
            <a:pPr marL="240665" indent="-227965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Устойчив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во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внешней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среде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.</a:t>
            </a:r>
            <a:endParaRPr sz="1800">
              <a:latin typeface="Corbel"/>
              <a:cs typeface="Corbel"/>
            </a:endParaRPr>
          </a:p>
          <a:p>
            <a:pPr marL="240665" indent="-227965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Чувствителен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к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высыханию</a:t>
            </a:r>
            <a:r>
              <a:rPr sz="1800" spc="3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,прямому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солнечному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свету</a:t>
            </a:r>
            <a:endParaRPr sz="1800">
              <a:latin typeface="Corbel"/>
              <a:cs typeface="Corbel"/>
            </a:endParaRPr>
          </a:p>
          <a:p>
            <a:pPr marL="2413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.кипячение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убивает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его</a:t>
            </a:r>
            <a:r>
              <a:rPr sz="18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течении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1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минуты.</a:t>
            </a:r>
            <a:endParaRPr sz="1800">
              <a:latin typeface="Corbel"/>
              <a:cs typeface="Corbel"/>
            </a:endParaRPr>
          </a:p>
          <a:p>
            <a:pPr marL="241300" marR="703580" indent="-228600">
              <a:lnSpc>
                <a:spcPct val="100000"/>
              </a:lnSpc>
              <a:spcBef>
                <a:spcPts val="1005"/>
              </a:spcBef>
              <a:buChar char="•"/>
              <a:tabLst>
                <a:tab pos="241300" algn="l"/>
                <a:tab pos="262255" algn="l"/>
              </a:tabLst>
            </a:pPr>
            <a:r>
              <a:rPr sz="1800" dirty="0">
                <a:solidFill>
                  <a:srgbClr val="9BAEB5"/>
                </a:solidFill>
                <a:latin typeface="Microsoft Sans Serif"/>
                <a:cs typeface="Microsoft Sans Serif"/>
              </a:rPr>
              <a:t>	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Чувствителен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к</a:t>
            </a:r>
            <a:r>
              <a:rPr sz="1800" spc="3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слабым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концентрациям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серной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и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хлористоводородной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кислоте</a:t>
            </a:r>
            <a:r>
              <a:rPr sz="18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800" spc="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дез.растворам.</a:t>
            </a:r>
            <a:endParaRPr sz="1800">
              <a:latin typeface="Corbel"/>
              <a:cs typeface="Corbel"/>
            </a:endParaRPr>
          </a:p>
          <a:p>
            <a:pPr marL="240665" indent="-227965">
              <a:lnSpc>
                <a:spcPct val="100000"/>
              </a:lnSpc>
              <a:spcBef>
                <a:spcPts val="1000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Классическая»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холера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вызывается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холерным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вибрионом</a:t>
            </a:r>
            <a:endParaRPr sz="1800">
              <a:latin typeface="Corbel"/>
              <a:cs typeface="Corbel"/>
            </a:endParaRPr>
          </a:p>
          <a:p>
            <a:pPr marL="241300">
              <a:lnSpc>
                <a:spcPct val="100000"/>
              </a:lnSpc>
              <a:spcBef>
                <a:spcPts val="10"/>
              </a:spcBef>
            </a:pP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серогруппы</a:t>
            </a:r>
            <a:r>
              <a:rPr sz="1800" spc="-7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О1</a:t>
            </a:r>
            <a:r>
              <a:rPr sz="1800" spc="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(Vibrio</a:t>
            </a:r>
            <a:r>
              <a:rPr sz="1800" spc="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cholerae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O1).</a:t>
            </a:r>
            <a:endParaRPr sz="1800">
              <a:latin typeface="Corbel"/>
              <a:cs typeface="Corbel"/>
            </a:endParaRPr>
          </a:p>
          <a:p>
            <a:pPr marL="286385" indent="-273685">
              <a:lnSpc>
                <a:spcPct val="100000"/>
              </a:lnSpc>
              <a:spcBef>
                <a:spcPts val="1000"/>
              </a:spcBef>
              <a:buClr>
                <a:srgbClr val="9BAEB5"/>
              </a:buClr>
              <a:buFont typeface="Microsoft Sans Serif"/>
              <a:buChar char="•"/>
              <a:tabLst>
                <a:tab pos="286385" algn="l"/>
              </a:tabLst>
            </a:pP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Различают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два</a:t>
            </a:r>
            <a:r>
              <a:rPr sz="1800" spc="-4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биовара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(биотипа)</a:t>
            </a:r>
            <a:r>
              <a:rPr sz="18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этой</a:t>
            </a:r>
            <a:r>
              <a:rPr sz="18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серогруппы:</a:t>
            </a:r>
            <a:endParaRPr sz="1800">
              <a:latin typeface="Corbel"/>
              <a:cs typeface="Corbel"/>
            </a:endParaRPr>
          </a:p>
          <a:p>
            <a:pPr marL="240665" indent="-227965">
              <a:lnSpc>
                <a:spcPct val="100000"/>
              </a:lnSpc>
              <a:spcBef>
                <a:spcPts val="1005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классический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(Vibrio</a:t>
            </a:r>
            <a:r>
              <a:rPr sz="18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cholerae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biovar</a:t>
            </a: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cholerae)</a:t>
            </a:r>
            <a:endParaRPr sz="1800">
              <a:latin typeface="Corbel"/>
              <a:cs typeface="Corbel"/>
            </a:endParaRPr>
          </a:p>
          <a:p>
            <a:pPr marL="286385" indent="-273685">
              <a:lnSpc>
                <a:spcPct val="100000"/>
              </a:lnSpc>
              <a:spcBef>
                <a:spcPts val="985"/>
              </a:spcBef>
              <a:buClr>
                <a:srgbClr val="9BAEB5"/>
              </a:buClr>
              <a:buFont typeface="Microsoft Sans Serif"/>
              <a:buChar char="•"/>
              <a:tabLst>
                <a:tab pos="286385" algn="l"/>
              </a:tabLst>
            </a:pPr>
            <a:r>
              <a:rPr sz="1800" spc="-25" dirty="0">
                <a:solidFill>
                  <a:srgbClr val="252525"/>
                </a:solidFill>
                <a:latin typeface="Corbel"/>
                <a:cs typeface="Corbel"/>
              </a:rPr>
              <a:t>Эль-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Тор</a:t>
            </a:r>
            <a:r>
              <a:rPr sz="1800" spc="-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(Vibrio</a:t>
            </a:r>
            <a:r>
              <a:rPr sz="18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cholerae</a:t>
            </a:r>
            <a:r>
              <a:rPr sz="1800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52525"/>
                </a:solidFill>
                <a:latin typeface="Corbel"/>
                <a:cs typeface="Corbel"/>
              </a:rPr>
              <a:t>biovar</a:t>
            </a:r>
            <a:r>
              <a:rPr sz="1800" spc="-3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orbel"/>
                <a:cs typeface="Corbel"/>
              </a:rPr>
              <a:t>eltor).</a:t>
            </a:r>
            <a:endParaRPr sz="1800">
              <a:latin typeface="Corbel"/>
              <a:cs typeface="Corbel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5867400" y="1124711"/>
            <a:ext cx="2940050" cy="5257800"/>
            <a:chOff x="5867400" y="1124711"/>
            <a:chExt cx="2940050" cy="5257800"/>
          </a:xfrm>
        </p:grpSpPr>
        <p:pic>
          <p:nvPicPr>
            <p:cNvPr id="63" name="object 6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867400" y="1124711"/>
              <a:ext cx="2939796" cy="220370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117336" y="4364735"/>
              <a:ext cx="2645664" cy="20177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6679" y="249936"/>
            <a:ext cx="4960620" cy="2992120"/>
            <a:chOff x="106679" y="249936"/>
            <a:chExt cx="4960620" cy="2992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679" y="266700"/>
              <a:ext cx="504444" cy="65836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1563" y="249936"/>
              <a:ext cx="4640580" cy="70561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41520" y="249936"/>
              <a:ext cx="525779" cy="70561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1563" y="630936"/>
              <a:ext cx="4073652" cy="7056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1563" y="1013459"/>
              <a:ext cx="4550664" cy="7056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679" y="1539239"/>
              <a:ext cx="504444" cy="65836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1563" y="1522475"/>
              <a:ext cx="1645920" cy="7056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46860" y="1522475"/>
              <a:ext cx="1287780" cy="7056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78024" y="1522475"/>
              <a:ext cx="515112" cy="7056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72512" y="1522475"/>
              <a:ext cx="1146048" cy="7056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97935" y="1522475"/>
              <a:ext cx="515112" cy="70561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679" y="2046731"/>
              <a:ext cx="504444" cy="65836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1563" y="2029968"/>
              <a:ext cx="1586484" cy="7056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87424" y="2029968"/>
              <a:ext cx="1249680" cy="70561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380487" y="2029968"/>
              <a:ext cx="502919" cy="70561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62784" y="2029968"/>
              <a:ext cx="1356359" cy="70561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98520" y="2029968"/>
              <a:ext cx="515112" cy="70561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679" y="2552700"/>
              <a:ext cx="504444" cy="65836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1563" y="2535936"/>
              <a:ext cx="1598676" cy="70561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99615" y="2535936"/>
              <a:ext cx="1790700" cy="705612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106679" y="3552444"/>
            <a:ext cx="5099685" cy="1468120"/>
            <a:chOff x="106679" y="3552444"/>
            <a:chExt cx="5099685" cy="1468120"/>
          </a:xfrm>
        </p:grpSpPr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679" y="3569208"/>
              <a:ext cx="504444" cy="65836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1563" y="3552444"/>
              <a:ext cx="632460" cy="70561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3399" y="3552444"/>
              <a:ext cx="525780" cy="70561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38556" y="3552444"/>
              <a:ext cx="4533900" cy="70561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21563" y="3933444"/>
              <a:ext cx="2333244" cy="70561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234184" y="3933444"/>
              <a:ext cx="684276" cy="70561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560319" y="3933444"/>
              <a:ext cx="2645663" cy="70561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21563" y="4314444"/>
              <a:ext cx="1859280" cy="705612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106679" y="5329428"/>
            <a:ext cx="4910455" cy="1470660"/>
            <a:chOff x="106679" y="5329428"/>
            <a:chExt cx="4910455" cy="1470660"/>
          </a:xfrm>
        </p:grpSpPr>
        <p:pic>
          <p:nvPicPr>
            <p:cNvPr id="33" name="object 3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679" y="5346192"/>
              <a:ext cx="504444" cy="65836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1563" y="5329428"/>
              <a:ext cx="4695444" cy="70561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21563" y="5710428"/>
              <a:ext cx="2770632" cy="70561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671572" y="5710428"/>
              <a:ext cx="684276" cy="70561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999231" y="5710428"/>
              <a:ext cx="1818132" cy="70561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21563" y="6094474"/>
              <a:ext cx="2305812" cy="70561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295144" y="6086854"/>
              <a:ext cx="522731" cy="70561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487168" y="6094474"/>
              <a:ext cx="1682495" cy="705612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277774" y="319786"/>
            <a:ext cx="4652645" cy="62522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marR="76835" indent="-228600">
              <a:lnSpc>
                <a:spcPct val="100000"/>
              </a:lnSpc>
              <a:spcBef>
                <a:spcPts val="95"/>
              </a:spcBef>
              <a:buClr>
                <a:srgbClr val="9BAEB5"/>
              </a:buClr>
              <a:buFont typeface="Microsoft Sans Serif"/>
              <a:buChar char="•"/>
              <a:tabLst>
                <a:tab pos="241300" algn="l"/>
              </a:tabLst>
            </a:pP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Каждый</a:t>
            </a:r>
            <a:r>
              <a:rPr sz="25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из</a:t>
            </a:r>
            <a:r>
              <a:rPr sz="2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этих</a:t>
            </a:r>
            <a:r>
              <a:rPr sz="2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биотипов</a:t>
            </a:r>
            <a:r>
              <a:rPr sz="2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20" dirty="0">
                <a:solidFill>
                  <a:srgbClr val="252525"/>
                </a:solidFill>
                <a:latin typeface="Corbel"/>
                <a:cs typeface="Corbel"/>
              </a:rPr>
              <a:t>по</a:t>
            </a:r>
            <a:r>
              <a:rPr sz="2500" spc="-1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25" dirty="0">
                <a:solidFill>
                  <a:srgbClr val="252525"/>
                </a:solidFill>
                <a:latin typeface="Corbel"/>
                <a:cs typeface="Corbel"/>
              </a:rPr>
              <a:t>О-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антигену</a:t>
            </a:r>
            <a:r>
              <a:rPr sz="2500" spc="-10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(соматическому)</a:t>
            </a:r>
            <a:endParaRPr sz="2500">
              <a:latin typeface="Corbel"/>
              <a:cs typeface="Corbel"/>
            </a:endParaRPr>
          </a:p>
          <a:p>
            <a:pPr marL="241300">
              <a:lnSpc>
                <a:spcPct val="100000"/>
              </a:lnSpc>
              <a:spcBef>
                <a:spcPts val="10"/>
              </a:spcBef>
            </a:pPr>
            <a:r>
              <a:rPr sz="2500" spc="-30" dirty="0">
                <a:solidFill>
                  <a:srgbClr val="252525"/>
                </a:solidFill>
                <a:latin typeface="Corbel"/>
                <a:cs typeface="Corbel"/>
              </a:rPr>
              <a:t>подразделяется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 на</a:t>
            </a:r>
            <a:r>
              <a:rPr sz="2500" spc="-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серотипы:</a:t>
            </a:r>
            <a:endParaRPr sz="2500">
              <a:latin typeface="Corbel"/>
              <a:cs typeface="Corbel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Серотип</a:t>
            </a:r>
            <a:r>
              <a:rPr sz="25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Инаба</a:t>
            </a:r>
            <a:r>
              <a:rPr sz="2500" spc="-5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(Inaba)</a:t>
            </a:r>
            <a:endParaRPr sz="2500">
              <a:latin typeface="Corbel"/>
              <a:cs typeface="Corbel"/>
            </a:endParaRPr>
          </a:p>
          <a:p>
            <a:pPr marL="240665" indent="-227965">
              <a:lnSpc>
                <a:spcPct val="100000"/>
              </a:lnSpc>
              <a:spcBef>
                <a:spcPts val="1000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серотип</a:t>
            </a:r>
            <a:r>
              <a:rPr sz="2500" spc="-114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Огава</a:t>
            </a:r>
            <a:r>
              <a:rPr sz="25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(Ogawa)</a:t>
            </a:r>
            <a:endParaRPr sz="2500">
              <a:latin typeface="Corbel"/>
              <a:cs typeface="Corbel"/>
            </a:endParaRPr>
          </a:p>
          <a:p>
            <a:pPr marL="240665" indent="-227965">
              <a:lnSpc>
                <a:spcPct val="100000"/>
              </a:lnSpc>
              <a:spcBef>
                <a:spcPts val="985"/>
              </a:spcBef>
              <a:buClr>
                <a:srgbClr val="9BAEB5"/>
              </a:buClr>
              <a:buFont typeface="Microsoft Sans Serif"/>
              <a:buChar char="•"/>
              <a:tabLst>
                <a:tab pos="240665" algn="l"/>
              </a:tabLst>
            </a:pP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серотип</a:t>
            </a:r>
            <a:r>
              <a:rPr sz="2500" spc="-8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Гикошима</a:t>
            </a:r>
            <a:endParaRPr sz="25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1950"/>
              </a:spcBef>
              <a:buClr>
                <a:srgbClr val="9BAEB5"/>
              </a:buClr>
              <a:buFont typeface="Microsoft Sans Serif"/>
              <a:buChar char="•"/>
            </a:pPr>
            <a:endParaRPr sz="2500">
              <a:latin typeface="Corbel"/>
              <a:cs typeface="Corbel"/>
            </a:endParaRPr>
          </a:p>
          <a:p>
            <a:pPr marL="241300" marR="5080" indent="-228600" algn="just">
              <a:lnSpc>
                <a:spcPct val="100000"/>
              </a:lnSpc>
              <a:buClr>
                <a:srgbClr val="9BAEB5"/>
              </a:buClr>
              <a:buFont typeface="Microsoft Sans Serif"/>
              <a:buChar char="•"/>
              <a:tabLst>
                <a:tab pos="241300" algn="l"/>
              </a:tabLst>
            </a:pP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Н-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антиген</a:t>
            </a:r>
            <a:r>
              <a:rPr sz="2500" spc="-7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холерных</a:t>
            </a:r>
            <a:r>
              <a:rPr sz="2500" spc="-6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вибрионов (жгутиковый)</a:t>
            </a:r>
            <a:r>
              <a:rPr sz="2500" spc="-3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—</a:t>
            </a:r>
            <a:r>
              <a:rPr sz="25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общий</a:t>
            </a:r>
            <a:r>
              <a:rPr sz="2500" spc="-5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для</a:t>
            </a:r>
            <a:r>
              <a:rPr sz="25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20" dirty="0">
                <a:solidFill>
                  <a:srgbClr val="252525"/>
                </a:solidFill>
                <a:latin typeface="Corbel"/>
                <a:cs typeface="Corbel"/>
              </a:rPr>
              <a:t>всех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серотипов</a:t>
            </a:r>
            <a:endParaRPr sz="25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1935"/>
              </a:spcBef>
              <a:buClr>
                <a:srgbClr val="9BAEB5"/>
              </a:buClr>
              <a:buFont typeface="Microsoft Sans Serif"/>
              <a:buChar char="•"/>
            </a:pPr>
            <a:endParaRPr sz="2500">
              <a:latin typeface="Corbel"/>
              <a:cs typeface="Corbel"/>
            </a:endParaRPr>
          </a:p>
          <a:p>
            <a:pPr marL="241300" marR="194945" indent="-228600">
              <a:lnSpc>
                <a:spcPct val="100400"/>
              </a:lnSpc>
              <a:buClr>
                <a:srgbClr val="9BAEB5"/>
              </a:buClr>
              <a:buFont typeface="Microsoft Sans Serif"/>
              <a:buChar char="•"/>
              <a:tabLst>
                <a:tab pos="241300" algn="l"/>
              </a:tabLst>
            </a:pP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Холерные</a:t>
            </a:r>
            <a:r>
              <a:rPr sz="2500" spc="-6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вибрионы</a:t>
            </a:r>
            <a:r>
              <a:rPr sz="2500" spc="-6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образуют холерный</a:t>
            </a:r>
            <a:r>
              <a:rPr sz="2500" spc="-10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токсин—</a:t>
            </a:r>
            <a:r>
              <a:rPr sz="2500" spc="-10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белковый </a:t>
            </a:r>
            <a:r>
              <a:rPr sz="2500" dirty="0">
                <a:solidFill>
                  <a:srgbClr val="252525"/>
                </a:solidFill>
                <a:latin typeface="Corbel"/>
                <a:cs typeface="Corbel"/>
              </a:rPr>
              <a:t>энтеротоксин</a:t>
            </a:r>
            <a:r>
              <a:rPr sz="2500" spc="10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500" dirty="0">
                <a:solidFill>
                  <a:srgbClr val="252525"/>
                </a:solidFill>
                <a:latin typeface="Arial MT"/>
                <a:cs typeface="Arial MT"/>
              </a:rPr>
              <a:t>-</a:t>
            </a:r>
            <a:r>
              <a:rPr sz="2500" spc="-90" dirty="0">
                <a:solidFill>
                  <a:srgbClr val="252525"/>
                </a:solidFill>
                <a:latin typeface="Arial MT"/>
                <a:cs typeface="Arial MT"/>
              </a:rPr>
              <a:t> </a:t>
            </a:r>
            <a:r>
              <a:rPr sz="2500" spc="-10" dirty="0">
                <a:solidFill>
                  <a:srgbClr val="252525"/>
                </a:solidFill>
                <a:latin typeface="Corbel"/>
                <a:cs typeface="Corbel"/>
              </a:rPr>
              <a:t>холерген</a:t>
            </a:r>
            <a:endParaRPr sz="2500">
              <a:latin typeface="Corbel"/>
              <a:cs typeface="Corbel"/>
            </a:endParaRPr>
          </a:p>
        </p:txBody>
      </p:sp>
      <p:pic>
        <p:nvPicPr>
          <p:cNvPr id="42" name="object 42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148071" y="1597152"/>
            <a:ext cx="3616452" cy="373532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2077</Words>
  <Application>Microsoft Office PowerPoint</Application>
  <PresentationFormat>Экран (4:3)</PresentationFormat>
  <Paragraphs>228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 MT</vt:lpstr>
      <vt:lpstr>Calibri</vt:lpstr>
      <vt:lpstr>Corbel</vt:lpstr>
      <vt:lpstr>Microsoft Sans Serif</vt:lpstr>
      <vt:lpstr>Office Theme</vt:lpstr>
      <vt:lpstr>Презентация PowerPoint</vt:lpstr>
      <vt:lpstr>Презентация PowerPoint</vt:lpstr>
      <vt:lpstr>ИСТОРИЧЕСКИЕ СВЕДЕНИЯ</vt:lpstr>
      <vt:lpstr>Презентация PowerPoint</vt:lpstr>
      <vt:lpstr>Презентация PowerPoint</vt:lpstr>
      <vt:lpstr>АКТУАЛЬНОСТЬ</vt:lpstr>
      <vt:lpstr>Презентация PowerPoint</vt:lpstr>
      <vt:lpstr>ЭТИОЛОГИЯ</vt:lpstr>
      <vt:lpstr>Презентация PowerPoint</vt:lpstr>
      <vt:lpstr>ЭПИДЕМИОЛОГИЯ</vt:lpstr>
      <vt:lpstr>Презентация PowerPoint</vt:lpstr>
      <vt:lpstr>КЛАССИФИКАЦИЯ</vt:lpstr>
      <vt:lpstr>ПАТОЕГНЕЗ</vt:lpstr>
      <vt:lpstr>КЛИНИЧЕСКАЯ КАРТИНА</vt:lpstr>
      <vt:lpstr>Презентация PowerPoint</vt:lpstr>
      <vt:lpstr>1) часто протекает в стертой форме или с обезвоживанием легкой степени, возможно длительное вибриононосительство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ОСОБЕННОСТИ ХОЛЕРЫ У ДЕТЕЙ</vt:lpstr>
      <vt:lpstr>ДИАГНОСТИКА</vt:lpstr>
      <vt:lpstr>ДИФФЕРЕНЦИАЛЬНАЯ ДИАГНОСТИКА</vt:lpstr>
      <vt:lpstr>ЛЕЧЕНИЕ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1</cp:revision>
  <dcterms:created xsi:type="dcterms:W3CDTF">2024-03-21T10:00:34Z</dcterms:created>
  <dcterms:modified xsi:type="dcterms:W3CDTF">2024-03-21T10:02:19Z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2023-10-26T00:00:00Z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2024-03-21T00:00:00Z</vt:filetime>
  </property>
  <property fmtid="{D5CDD505-2E9C-101B-9397-08002B2CF9AE}" pid="5" name="Producer">
    <vt:lpwstr>Microsoft® PowerPoint® 2013</vt:lpwstr>
  </property>
</Properties>
</file>